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  <p:sldId id="273" r:id="rId16"/>
    <p:sldId id="271" r:id="rId17"/>
    <p:sldId id="290" r:id="rId18"/>
    <p:sldId id="274" r:id="rId19"/>
    <p:sldId id="272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88" r:id="rId28"/>
    <p:sldId id="289" r:id="rId29"/>
    <p:sldId id="313" r:id="rId30"/>
    <p:sldId id="314" r:id="rId31"/>
    <p:sldId id="291" r:id="rId32"/>
    <p:sldId id="282" r:id="rId33"/>
    <p:sldId id="293" r:id="rId34"/>
    <p:sldId id="295" r:id="rId35"/>
    <p:sldId id="296" r:id="rId36"/>
    <p:sldId id="297" r:id="rId37"/>
    <p:sldId id="294" r:id="rId38"/>
    <p:sldId id="298" r:id="rId39"/>
    <p:sldId id="300" r:id="rId40"/>
    <p:sldId id="301" r:id="rId41"/>
    <p:sldId id="303" r:id="rId42"/>
    <p:sldId id="299" r:id="rId43"/>
    <p:sldId id="302" r:id="rId44"/>
    <p:sldId id="304" r:id="rId45"/>
    <p:sldId id="305" r:id="rId46"/>
    <p:sldId id="306" r:id="rId47"/>
    <p:sldId id="310" r:id="rId48"/>
    <p:sldId id="309" r:id="rId49"/>
    <p:sldId id="307" r:id="rId50"/>
    <p:sldId id="308" r:id="rId51"/>
    <p:sldId id="311" r:id="rId52"/>
    <p:sldId id="315" r:id="rId53"/>
    <p:sldId id="312" r:id="rId54"/>
    <p:sldId id="316" r:id="rId55"/>
    <p:sldId id="317" r:id="rId56"/>
    <p:sldId id="318" r:id="rId5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501"/>
    <a:srgbClr val="FFFFCC"/>
    <a:srgbClr val="FCA6EC"/>
    <a:srgbClr val="EFF0F1"/>
    <a:srgbClr val="00A249"/>
    <a:srgbClr val="FFFF99"/>
    <a:srgbClr val="EBF939"/>
    <a:srgbClr val="FFFFE5"/>
    <a:srgbClr val="F6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23" autoAdjust="0"/>
  </p:normalViewPr>
  <p:slideViewPr>
    <p:cSldViewPr>
      <p:cViewPr varScale="1">
        <p:scale>
          <a:sx n="64" d="100"/>
          <a:sy n="6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74074074074073E-2"/>
          <c:y val="1.7885917317485803E-2"/>
          <c:w val="0.98055555555555551"/>
          <c:h val="0.9351851851851852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255566491688539"/>
                  <c:y val="7.911995745435836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199657334499855"/>
                  <c:y val="-0.421721962817636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88529211626325E-2"/>
                  <c:y val="-2.1869158011234294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ysClr val="windowText" lastClr="000000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394794400699914E-2"/>
                  <c:y val="-4.8552055993000873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ysClr val="windowText" lastClr="000000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0062401574803149"/>
                  <c:y val="9.610163312919219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ysClr val="windowText" lastClr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Sheet1!$C$3:$C$7</c:f>
              <c:numCache>
                <c:formatCode>0%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0.05</c:v>
                </c:pt>
                <c:pt idx="3">
                  <c:v>0.03</c:v>
                </c:pt>
                <c:pt idx="4">
                  <c:v>0.32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0.48761</cdr:y>
    </cdr:from>
    <cdr:to>
      <cdr:x>0.11375</cdr:x>
      <cdr:y>0.58961</cdr:y>
    </cdr:to>
    <cdr:sp macro="" textlink="">
      <cdr:nvSpPr>
        <cdr:cNvPr id="2" name="正方形/長方形 1"/>
        <cdr:cNvSpPr/>
      </cdr:nvSpPr>
      <cdr:spPr bwMode="auto">
        <a:xfrm xmlns:a="http://schemas.openxmlformats.org/drawingml/2006/main">
          <a:off x="-493204" y="2206901"/>
          <a:ext cx="936104" cy="461661"/>
        </a:xfrm>
        <a:prstGeom xmlns:a="http://schemas.openxmlformats.org/drawingml/2006/main" prst="rect">
          <a:avLst/>
        </a:prstGeom>
        <a:ln xmlns:a="http://schemas.openxmlformats.org/drawingml/2006/main" w="47625">
          <a:solidFill>
            <a:srgbClr val="00B0F0"/>
          </a:solidFill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36" tIns="45718" rIns="91436" bIns="45718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099" fontAlgn="base">
            <a:spcBef>
              <a:spcPct val="0"/>
            </a:spcBef>
            <a:spcAft>
              <a:spcPct val="0"/>
            </a:spcAft>
          </a:pPr>
          <a:r>
            <a:rPr lang="ja-JP" altLang="en-US" sz="240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rPr>
            <a:t>飲酒</a:t>
          </a:r>
          <a:endParaRPr kumimoji="1" lang="ja-JP" altLang="en-US" sz="2400" smtClean="0">
            <a:solidFill>
              <a:srgbClr val="FF0000"/>
            </a:solidFill>
            <a:latin typeface="Trebuchet MS" pitchFamily="34" charset="0"/>
            <a:ea typeface="ＤＦ特太ゴシック体" pitchFamily="1" charset="-128"/>
          </a:endParaRPr>
        </a:p>
      </cdr:txBody>
    </cdr:sp>
  </cdr:relSizeAnchor>
  <cdr:relSizeAnchor xmlns:cdr="http://schemas.openxmlformats.org/drawingml/2006/chartDrawing">
    <cdr:from>
      <cdr:x>0.25375</cdr:x>
      <cdr:y>0.17597</cdr:y>
    </cdr:from>
    <cdr:to>
      <cdr:x>0.36749</cdr:x>
      <cdr:y>0.27143</cdr:y>
    </cdr:to>
    <cdr:sp macro="" textlink="">
      <cdr:nvSpPr>
        <cdr:cNvPr id="3" name="正方形/長方形 2"/>
        <cdr:cNvSpPr/>
      </cdr:nvSpPr>
      <cdr:spPr bwMode="auto">
        <a:xfrm xmlns:a="http://schemas.openxmlformats.org/drawingml/2006/main">
          <a:off x="2088232" y="796441"/>
          <a:ext cx="936104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85000"/>
          </a:schemeClr>
        </a:solidFill>
        <a:ln xmlns:a="http://schemas.openxmlformats.org/drawingml/2006/main" w="47625">
          <a:solidFill>
            <a:srgbClr val="00B0F0"/>
          </a:solidFill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36" tIns="45718" rIns="91436" bIns="45718" numCol="1" rtlCol="0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099" fontAlgn="base">
            <a:spcBef>
              <a:spcPct val="0"/>
            </a:spcBef>
            <a:spcAft>
              <a:spcPct val="0"/>
            </a:spcAft>
          </a:pPr>
          <a:r>
            <a:rPr kumimoji="1" lang="ja-JP" altLang="en-US" sz="180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ＤＦ特太ゴシック体" pitchFamily="1" charset="-128"/>
            </a:rPr>
            <a:t>その他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380A-359F-4257-A02C-B9D2947537C3}" type="datetimeFigureOut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663E4-8B8B-42D6-8344-E31421DED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0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663E4-8B8B-42D6-8344-E31421DED2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2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51E9-6F19-4E45-ABFA-38AF9700BCA3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7085-FE00-4AE7-AE1A-5B706399E6C9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0720-5FFB-4F1B-A808-3785CE43A14D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98E-CBCD-48CF-9AAD-B01CB406654B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B92D-71ED-4D07-ACBC-A8340EADE5F5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358C-670F-4607-9A0F-8972CB981DDF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1ECE-9763-442F-9224-8A41D113F0B0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2951-4B8F-483D-BC22-5810212B7CA1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E54E-2879-4E28-9230-E2F38DB73B85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8E75-EA85-4169-9724-88C1A5AE0C07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C72-F825-4C27-A457-7AA1DA92D788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E4192B-02CD-4F34-8527-4A4111AA68F6}" type="datetime1">
              <a:rPr kumimoji="1" lang="ja-JP" altLang="en-US" smtClean="0"/>
              <a:t>2016/9/12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690B9B-A1B8-49F9-A0C0-5514DE44A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963415"/>
          </a:xfrm>
        </p:spPr>
        <p:txBody>
          <a:bodyPr anchor="ctr" anchorCtr="0"/>
          <a:lstStyle/>
          <a:p>
            <a:r>
              <a:rPr kumimoji="1" lang="ja-JP" altLang="en-US" sz="66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がんについて学ぼう</a:t>
            </a:r>
            <a:endParaRPr kumimoji="1" lang="ja-JP" altLang="en-US" sz="6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996280"/>
          </a:xfrm>
        </p:spPr>
        <p:txBody>
          <a:bodyPr anchor="ctr" anchorCtr="1">
            <a:normAutofit/>
          </a:bodyPr>
          <a:lstStyle/>
          <a:p>
            <a:r>
              <a:rPr kumimoji="1" lang="ja-JP" altLang="en-US" sz="3600" smtClean="0">
                <a:solidFill>
                  <a:schemeClr val="tx2"/>
                </a:solidFill>
              </a:rPr>
              <a:t>○○病院　○○○○</a:t>
            </a:r>
            <a:endParaRPr kumimoji="1" lang="ja-JP" altLang="en-US" sz="360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1268760"/>
          </a:xfrm>
        </p:spPr>
        <p:txBody>
          <a:bodyPr anchor="ctr" anchorCtr="0"/>
          <a:lstStyle/>
          <a:p>
            <a:r>
              <a:rPr kumimoji="1" lang="ja-JP" altLang="en-US" sz="4800" b="1" smtClean="0"/>
              <a:t>がんの発生と進行のしくみ</a:t>
            </a:r>
            <a:endParaRPr kumimoji="1" lang="ja-JP" altLang="en-US" sz="4800" b="1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83707" y="6165304"/>
            <a:ext cx="4120741" cy="4320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「国立がん研究センターがん対策情報センター」より改編</a:t>
            </a:r>
            <a:endParaRPr kumimoji="1" lang="ja-JP" altLang="ja-JP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179511" y="1340768"/>
            <a:ext cx="8712969" cy="4824536"/>
            <a:chOff x="179512" y="1580034"/>
            <a:chExt cx="8712969" cy="4824536"/>
          </a:xfrm>
        </p:grpSpPr>
        <p:sp>
          <p:nvSpPr>
            <p:cNvPr id="30" name="角丸四角形 29"/>
            <p:cNvSpPr/>
            <p:nvPr/>
          </p:nvSpPr>
          <p:spPr>
            <a:xfrm>
              <a:off x="323529" y="1580034"/>
              <a:ext cx="8568952" cy="4824536"/>
            </a:xfrm>
            <a:prstGeom prst="roundRect">
              <a:avLst>
                <a:gd name="adj" fmla="val 6589"/>
              </a:avLst>
            </a:prstGeom>
            <a:solidFill>
              <a:srgbClr val="FFFFE5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179512" y="1700808"/>
              <a:ext cx="8712968" cy="1656184"/>
              <a:chOff x="179512" y="1700808"/>
              <a:chExt cx="8712968" cy="1656184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411760" y="2426092"/>
                <a:ext cx="1224136" cy="2498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0160" tIns="1800" rIns="20160" bIns="1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遺伝子の傷</a:t>
                </a:r>
                <a:endParaRPr kumimoji="1" lang="ja-JP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3923928" y="2398669"/>
                <a:ext cx="1152128" cy="742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0160" tIns="1800" rIns="20160" bIns="1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異常な細胞がふえたり周りに広がる</a:t>
                </a:r>
                <a:endParaRPr kumimoji="1" lang="ja-JP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248402" y="2368472"/>
                <a:ext cx="1440160" cy="988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0160" tIns="1800" rIns="20160" bIns="1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がん細胞がかたまりとなり</a:t>
                </a:r>
                <a:r>
                  <a:rPr kumimoji="1" lang="en-US" altLang="ja-JP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,</a:t>
                </a: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周りに広がったり</a:t>
                </a:r>
                <a:r>
                  <a:rPr kumimoji="1" lang="en-US" altLang="ja-JP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,</a:t>
                </a: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移動しやすくなる</a:t>
                </a:r>
                <a:endParaRPr kumimoji="1" lang="ja-JP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6948264" y="2356858"/>
                <a:ext cx="1679475" cy="496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20160" tIns="1800" rIns="20160" bIns="180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明朝" pitchFamily="18" charset="-128"/>
                    <a:ea typeface="ＭＳ Ｐ明朝" pitchFamily="18" charset="-128"/>
                    <a:cs typeface="ＭＳ Ｐゴシック" pitchFamily="50" charset="-128"/>
                  </a:rPr>
                  <a:t>さらに遠くの組織・臓器に広がる</a:t>
                </a:r>
                <a:endParaRPr kumimoji="1" lang="ja-JP" altLang="ja-JP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grpSp>
            <p:nvGrpSpPr>
              <p:cNvPr id="34" name="グループ化 33"/>
              <p:cNvGrpSpPr/>
              <p:nvPr/>
            </p:nvGrpSpPr>
            <p:grpSpPr>
              <a:xfrm>
                <a:off x="179512" y="1700808"/>
                <a:ext cx="8712968" cy="584042"/>
                <a:chOff x="179512" y="1700808"/>
                <a:chExt cx="8712968" cy="584042"/>
              </a:xfrm>
            </p:grpSpPr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79512" y="1708786"/>
                  <a:ext cx="8712968" cy="5760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74295" tIns="0" rIns="74295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「正常細胞」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→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「異常な細胞」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→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「</a:t>
                  </a:r>
                  <a:r>
                    <a:rPr kumimoji="1" lang="ja-JP" altLang="en-US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がん化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」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→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「腫瘍形成」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→ 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「転移</a:t>
                  </a:r>
                  <a:r>
                    <a:rPr kumimoji="1" lang="ja-JP" altLang="en-US" sz="1900" b="1" i="0" u="none" strike="noStrike" cap="none" normalizeH="0" baseline="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*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ＭＳ Ｐゴシック" pitchFamily="50" charset="-128"/>
                    </a:rPr>
                    <a:t>・浸潤</a:t>
                  </a:r>
                  <a:r>
                    <a:rPr kumimoji="1" lang="en-US" altLang="ja-JP" sz="1900" b="1" i="0" u="none" strike="noStrike" cap="none" normalizeH="0" baseline="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**</a:t>
                  </a:r>
                  <a:r>
                    <a:rPr kumimoji="1" lang="ja-JP" altLang="en-US" sz="1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ゴシック" pitchFamily="50" charset="-128"/>
                      <a:ea typeface="ＭＳ Ｐゴシック" pitchFamily="50" charset="-128"/>
                      <a:cs typeface="ＭＳ Ｐゴシック" pitchFamily="50" charset="-128"/>
                    </a:rPr>
                    <a:t>」</a:t>
                  </a:r>
                  <a:endParaRPr kumimoji="1" lang="ja-JP" altLang="ja-JP" sz="1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181545" y="1700808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000" smtClean="0"/>
                    <a:t>しゅよう</a:t>
                  </a:r>
                  <a:endParaRPr kumimoji="1" lang="ja-JP" altLang="en-US" sz="100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7524328" y="1700808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000" smtClean="0"/>
                    <a:t>しんじゅん</a:t>
                  </a:r>
                  <a:endParaRPr kumimoji="1" lang="ja-JP" altLang="en-US" sz="1000"/>
                </a:p>
              </p:txBody>
            </p:sp>
          </p:grpSp>
        </p:grpSp>
        <p:grpSp>
          <p:nvGrpSpPr>
            <p:cNvPr id="39" name="グループ化 38"/>
            <p:cNvGrpSpPr/>
            <p:nvPr/>
          </p:nvGrpSpPr>
          <p:grpSpPr>
            <a:xfrm>
              <a:off x="611560" y="2588146"/>
              <a:ext cx="8241479" cy="3600400"/>
              <a:chOff x="611560" y="2588146"/>
              <a:chExt cx="8241479" cy="3600400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611560" y="3164210"/>
                <a:ext cx="8241479" cy="2516038"/>
                <a:chOff x="611560" y="3140968"/>
                <a:chExt cx="8241479" cy="2516038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560" y="3284984"/>
                  <a:ext cx="8241479" cy="1434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" name="Text Box 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596336" y="4797152"/>
                  <a:ext cx="1080120" cy="85985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3600" tIns="3600" rIns="3600" bIns="360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ＭＳ Ｐ明朝" pitchFamily="18" charset="-128"/>
                      <a:ea typeface="ＭＳ Ｐ明朝" pitchFamily="18" charset="-128"/>
                      <a:cs typeface="ＭＳ Ｐゴシック" pitchFamily="50" charset="-128"/>
                    </a:rPr>
                    <a:t>がん細胞が周囲の組織や臓器にしみ出るように広がること。</a:t>
                  </a:r>
                  <a:endParaRPr kumimoji="1" lang="ja-JP" altLang="ja-JP" sz="4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11" name="Text Box 10" descr="市松模様 (大)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903617" y="3140968"/>
                  <a:ext cx="628823" cy="3741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7200" tIns="10800" rIns="7200" bIns="108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ＭＳ Ｐゴシック" pitchFamily="50" charset="-128"/>
                    </a:rPr>
                    <a:t>転移*</a:t>
                  </a:r>
                  <a:endParaRPr kumimoji="1" lang="ja-JP" altLang="ja-JP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cxnSp>
              <p:nvCxnSpPr>
                <p:cNvPr id="4107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56376" y="3645024"/>
                  <a:ext cx="167089" cy="14401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" name="Text Box 12" descr="市松模様 (大)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308304" y="4551288"/>
                  <a:ext cx="844692" cy="3898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7200" tIns="10800" rIns="7200" bIns="1080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ja-JP" alt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entury" pitchFamily="18" charset="0"/>
                      <a:ea typeface="ＭＳ 明朝" pitchFamily="17" charset="-128"/>
                      <a:cs typeface="ＭＳ Ｐゴシック" pitchFamily="50" charset="-128"/>
                    </a:rPr>
                    <a:t>浸潤**</a:t>
                  </a:r>
                  <a:endParaRPr kumimoji="1" lang="ja-JP" altLang="ja-JP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endParaRPr>
                </a:p>
              </p:txBody>
            </p:sp>
            <p:cxnSp>
              <p:nvCxnSpPr>
                <p:cNvPr id="4109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7236296" y="4604370"/>
                  <a:ext cx="0" cy="2647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角丸四角形吹き出し 30"/>
              <p:cNvSpPr/>
              <p:nvPr/>
            </p:nvSpPr>
            <p:spPr>
              <a:xfrm>
                <a:off x="611560" y="2588146"/>
                <a:ext cx="1708596" cy="958323"/>
              </a:xfrm>
              <a:prstGeom prst="wedgeRoundRectCallout">
                <a:avLst>
                  <a:gd name="adj1" fmla="val 69462"/>
                  <a:gd name="adj2" fmla="val 49495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mtClean="0"/>
                  <a:t>遺伝子をコピーする時にミスが起こる</a:t>
                </a:r>
                <a:endParaRPr kumimoji="1" lang="ja-JP" altLang="en-US"/>
              </a:p>
            </p:txBody>
          </p:sp>
          <p:sp>
            <p:nvSpPr>
              <p:cNvPr id="36" name="角丸四角形吹き出し 35"/>
              <p:cNvSpPr/>
              <p:nvPr/>
            </p:nvSpPr>
            <p:spPr>
              <a:xfrm>
                <a:off x="798972" y="4869160"/>
                <a:ext cx="1836204" cy="1319386"/>
              </a:xfrm>
              <a:prstGeom prst="wedgeRoundRectCallout">
                <a:avLst>
                  <a:gd name="adj1" fmla="val 28206"/>
                  <a:gd name="adj2" fmla="val -102847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mtClean="0"/>
                  <a:t>コピーミスは，がんを抑える遺伝子が</a:t>
                </a:r>
                <a:r>
                  <a:rPr kumimoji="1" lang="ja-JP" altLang="en-US" b="1" smtClean="0">
                    <a:solidFill>
                      <a:srgbClr val="FF0000"/>
                    </a:solidFill>
                  </a:rPr>
                  <a:t>修復してくれる</a:t>
                </a:r>
                <a:endParaRPr kumimoji="1" lang="ja-JP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角丸四角形吹き出し 36"/>
              <p:cNvSpPr/>
              <p:nvPr/>
            </p:nvSpPr>
            <p:spPr>
              <a:xfrm>
                <a:off x="4780350" y="5080942"/>
                <a:ext cx="2527954" cy="1084362"/>
              </a:xfrm>
              <a:prstGeom prst="wedgeRoundRectCallout">
                <a:avLst>
                  <a:gd name="adj1" fmla="val -19663"/>
                  <a:gd name="adj2" fmla="val -96233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mtClean="0"/>
                  <a:t>勝手に殖え続け</a:t>
                </a:r>
                <a:r>
                  <a:rPr lang="en-US" altLang="ja-JP" smtClean="0"/>
                  <a:t>,</a:t>
                </a:r>
                <a:r>
                  <a:rPr lang="ja-JP" altLang="en-US" smtClean="0"/>
                  <a:t>長い</a:t>
                </a:r>
                <a:r>
                  <a:rPr lang="ja-JP" altLang="en-US"/>
                  <a:t>年月を</a:t>
                </a:r>
                <a:r>
                  <a:rPr lang="ja-JP" altLang="en-US" smtClean="0"/>
                  <a:t>かけてかたまりになる</a:t>
                </a:r>
                <a:endParaRPr kumimoji="1" lang="ja-JP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角丸四角形吹き出し 37"/>
              <p:cNvSpPr/>
              <p:nvPr/>
            </p:nvSpPr>
            <p:spPr>
              <a:xfrm>
                <a:off x="2771801" y="4695304"/>
                <a:ext cx="1836204" cy="1325984"/>
              </a:xfrm>
              <a:prstGeom prst="wedgeRoundRectCallout">
                <a:avLst>
                  <a:gd name="adj1" fmla="val 28206"/>
                  <a:gd name="adj2" fmla="val -83530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mtClean="0"/>
                  <a:t>がん細胞ができても</a:t>
                </a:r>
                <a:r>
                  <a:rPr kumimoji="1" lang="en-US" altLang="ja-JP" smtClean="0"/>
                  <a:t>,</a:t>
                </a:r>
                <a:r>
                  <a:rPr kumimoji="1" lang="ja-JP" altLang="en-US" smtClean="0">
                    <a:solidFill>
                      <a:srgbClr val="FF0000"/>
                    </a:solidFill>
                  </a:rPr>
                  <a:t>免疫ががん細胞を攻撃する</a:t>
                </a:r>
                <a:endParaRPr kumimoji="1" lang="ja-JP" alt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184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のからだの細胞は</a:t>
            </a:r>
            <a:r>
              <a:rPr lang="en-US" altLang="ja-JP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定期的に入れ替わっている。</a:t>
            </a:r>
            <a:endParaRPr lang="en-US" altLang="ja-JP" sz="2800" b="1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2800" b="1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がん細胞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kumimoji="1" lang="en-US" altLang="ja-JP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細胞が分裂する時に間違ってできた</a:t>
            </a:r>
            <a:r>
              <a:rPr kumimoji="1"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コピーミスの細胞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である。</a:t>
            </a:r>
            <a:endParaRPr kumimoji="1" lang="en-US" altLang="ja-JP" sz="2800" b="1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コピーミスは</a:t>
            </a:r>
            <a:r>
              <a:rPr kumimoji="1" lang="en-US" altLang="ja-JP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がんを抑える遺伝子が</a:t>
            </a:r>
            <a:r>
              <a:rPr kumimoji="1"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修復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してくれる。</a:t>
            </a:r>
            <a:endParaRPr kumimoji="1" lang="en-US" altLang="ja-JP" sz="2800" b="1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がん細胞ができてしまって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en-US" altLang="ja-JP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免疫ががん細胞を攻撃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r>
              <a:rPr lang="en-US" altLang="ja-JP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からだを守ろうとする。</a:t>
            </a:r>
            <a:endParaRPr lang="en-US" altLang="ja-JP" sz="2800" b="1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がん細胞は</a:t>
            </a:r>
            <a:r>
              <a:rPr lang="en-US" altLang="ja-JP" sz="2800" b="1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長い年月をかけて</a:t>
            </a:r>
            <a:r>
              <a:rPr kumimoji="1"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かたまりとなる。</a:t>
            </a:r>
            <a:endParaRPr kumimoji="1" lang="en-US" altLang="ja-JP" sz="2800" b="1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がんは</a:t>
            </a:r>
            <a:r>
              <a:rPr lang="en-US" altLang="ja-JP" sz="28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症状がない</a:t>
            </a:r>
            <a:r>
              <a:rPr lang="ja-JP" altLang="en-US" sz="2800" b="1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まま進行する</a:t>
            </a:r>
            <a:endParaRPr kumimoji="1" lang="ja-JP" altLang="en-US" sz="2800" b="1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836712"/>
          </a:xfrm>
        </p:spPr>
        <p:txBody>
          <a:bodyPr anchor="ctr" anchorCtr="0"/>
          <a:lstStyle/>
          <a:p>
            <a:r>
              <a:rPr kumimoji="1" lang="ja-JP" altLang="en-US" sz="4800" b="1" smtClean="0"/>
              <a:t>がんの発生と進行のしくみ</a:t>
            </a:r>
            <a:endParaRPr kumimoji="1" lang="ja-JP" altLang="en-US" sz="4800" b="1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107504" y="3068960"/>
            <a:ext cx="8517632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がんの原因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378124"/>
              </p:ext>
            </p:extLst>
          </p:nvPr>
        </p:nvGraphicFramePr>
        <p:xfrm>
          <a:off x="493204" y="16367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 anchor="ctr" anchorCtr="0"/>
          <a:lstStyle/>
          <a:p>
            <a:r>
              <a:rPr kumimoji="1" lang="ja-JP" altLang="en-US" b="1" smtClean="0"/>
              <a:t>がんの原因</a:t>
            </a:r>
            <a:endParaRPr kumimoji="1" lang="ja-JP" altLang="en-US" b="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90872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アメリカ人のがん死亡の原因</a:t>
            </a:r>
            <a:endParaRPr kumimoji="1" lang="ja-JP" altLang="en-US" sz="32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444208" y="2204864"/>
            <a:ext cx="1152128" cy="584771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喫煙</a:t>
            </a:r>
            <a:endParaRPr kumimoji="1" lang="ja-JP" altLang="en-US" sz="32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608004" y="4507582"/>
            <a:ext cx="2201193" cy="523216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食事・肥満</a:t>
            </a:r>
            <a:endParaRPr kumimoji="1" lang="ja-JP" altLang="en-US" sz="28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39552" y="5271595"/>
            <a:ext cx="1512168" cy="461661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運動</a:t>
            </a:r>
            <a:r>
              <a:rPr lang="ja-JP" altLang="en-US" sz="24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不足</a:t>
            </a:r>
            <a:endParaRPr kumimoji="1" lang="ja-JP" altLang="en-US" sz="24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3768" y="141277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kumimoji="1" lang="en-US" altLang="ja-JP" sz="1200" smtClean="0">
                <a:latin typeface="HGP明朝E" panose="02020900000000000000" pitchFamily="18" charset="-128"/>
                <a:ea typeface="HGP明朝E" panose="02020900000000000000" pitchFamily="18" charset="-128"/>
              </a:rPr>
              <a:t>1996</a:t>
            </a:r>
            <a:r>
              <a:rPr kumimoji="1" lang="ja-JP" altLang="en-US" sz="1200" smtClean="0">
                <a:latin typeface="HGP明朝E" panose="02020900000000000000" pitchFamily="18" charset="-128"/>
                <a:ea typeface="HGP明朝E" panose="02020900000000000000" pitchFamily="18" charset="-128"/>
              </a:rPr>
              <a:t>年ハーバード大学がん予防センター資料より）</a:t>
            </a:r>
            <a:endParaRPr kumimoji="1" lang="ja-JP" altLang="en-US" sz="120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3568" y="5877272"/>
            <a:ext cx="77048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多くのがんは</a:t>
            </a:r>
            <a:r>
              <a:rPr kumimoji="1" lang="en-US" altLang="ja-JP" sz="2400" b="1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､</a:t>
            </a:r>
            <a:r>
              <a:rPr kumimoji="1" lang="ja-JP" altLang="en-US" sz="2400" b="1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生活習慣を改善することで予防できます</a:t>
            </a:r>
            <a:endParaRPr kumimoji="1" lang="ja-JP" altLang="en-US" sz="2400" b="1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08720"/>
          </a:xfrm>
        </p:spPr>
        <p:txBody>
          <a:bodyPr anchor="ctr" anchorCtr="0"/>
          <a:lstStyle/>
          <a:p>
            <a:r>
              <a:rPr lang="ja-JP" altLang="en-US" b="1"/>
              <a:t>がんの原因</a:t>
            </a:r>
            <a:endParaRPr kumimoji="1" lang="ja-JP" altLang="en-US"/>
          </a:p>
        </p:txBody>
      </p:sp>
      <p:pic>
        <p:nvPicPr>
          <p:cNvPr id="4" name="Picture 2" descr="がん発生の要因別PAF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0"/>
          <a:stretch>
            <a:fillRect/>
          </a:stretch>
        </p:blipFill>
        <p:spPr bwMode="auto">
          <a:xfrm>
            <a:off x="1767606" y="1600200"/>
            <a:ext cx="5608787" cy="4525963"/>
          </a:xfrm>
          <a:prstGeom prst="rect">
            <a:avLst/>
          </a:prstGeom>
          <a:solidFill>
            <a:schemeClr val="bg2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テキスト ボックス 9"/>
          <p:cNvSpPr txBox="1">
            <a:spLocks noChangeArrowheads="1"/>
          </p:cNvSpPr>
          <p:nvPr/>
        </p:nvSpPr>
        <p:spPr bwMode="auto">
          <a:xfrm>
            <a:off x="1115616" y="6237312"/>
            <a:ext cx="7477124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Inoue</a:t>
            </a:r>
            <a:r>
              <a:rPr lang="ja-JP" altLang="en-US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</a:t>
            </a:r>
            <a:r>
              <a:rPr lang="ja-JP" altLang="en-US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ja-JP" sz="1100" b="1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et,al</a:t>
            </a: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.</a:t>
            </a:r>
            <a:r>
              <a:rPr lang="ja-JP" altLang="en-US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Annals Of Oncology 2011;</a:t>
            </a:r>
            <a:r>
              <a:rPr lang="ja-JP" altLang="en-US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23 (in press)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「生活習慣改善によるがん予防法の開発と評価」研究班ホームページ</a:t>
            </a:r>
            <a:r>
              <a:rPr lang="en-US" altLang="ja-JP" sz="11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http://epi.ncc.go.jp/can_prev/evaluation/2832.html </a:t>
            </a:r>
            <a:endParaRPr lang="ja-JP" altLang="en-US" sz="1100" b="1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90872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kumimoji="1" lang="ja-JP" altLang="en-US" sz="3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人のがん死亡の原因</a:t>
            </a:r>
            <a:endParaRPr kumimoji="1" lang="ja-JP" altLang="en-US" sz="32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47664" y="2166437"/>
            <a:ext cx="6048672" cy="10715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27584" y="1700808"/>
            <a:ext cx="576064" cy="4392488"/>
          </a:xfrm>
          <a:prstGeom prst="wedgeRoundRectCallout">
            <a:avLst>
              <a:gd name="adj1" fmla="val -10592"/>
              <a:gd name="adj2" fmla="val -4559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800" smtClean="0"/>
              <a:t>男性で</a:t>
            </a:r>
            <a:r>
              <a:rPr lang="ja-JP" altLang="en-US" sz="2800" smtClean="0"/>
              <a:t>は</a:t>
            </a:r>
            <a:r>
              <a:rPr lang="ja-JP" altLang="en-US" sz="280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喫煙</a:t>
            </a:r>
            <a:r>
              <a:rPr lang="ja-JP" altLang="en-US" sz="2800" smtClean="0"/>
              <a:t>要因</a:t>
            </a:r>
            <a:endParaRPr kumimoji="1" lang="ja-JP" altLang="en-US" sz="2800"/>
          </a:p>
        </p:txBody>
      </p:sp>
      <p:sp>
        <p:nvSpPr>
          <p:cNvPr id="9" name="角丸四角形吹き出し 8"/>
          <p:cNvSpPr/>
          <p:nvPr/>
        </p:nvSpPr>
        <p:spPr>
          <a:xfrm>
            <a:off x="7740352" y="1700808"/>
            <a:ext cx="576064" cy="4392488"/>
          </a:xfrm>
          <a:prstGeom prst="wedgeRoundRectCallout">
            <a:avLst>
              <a:gd name="adj1" fmla="val -23393"/>
              <a:gd name="adj2" fmla="val -444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800" smtClean="0"/>
              <a:t>女性で</a:t>
            </a:r>
            <a:r>
              <a:rPr lang="ja-JP" altLang="en-US" sz="2800" smtClean="0"/>
              <a:t>は</a:t>
            </a:r>
            <a:r>
              <a:rPr lang="ja-JP" altLang="en-US" sz="280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感染性</a:t>
            </a:r>
            <a:r>
              <a:rPr lang="ja-JP" altLang="en-US" sz="2800" smtClean="0"/>
              <a:t>要因</a:t>
            </a:r>
            <a:endParaRPr kumimoji="1" lang="ja-JP" altLang="en-US" sz="280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2736"/>
          </a:xfrm>
        </p:spPr>
        <p:txBody>
          <a:bodyPr anchor="ctr" anchorCtr="0"/>
          <a:lstStyle/>
          <a:p>
            <a:r>
              <a:rPr lang="ja-JP" altLang="en-US" b="1"/>
              <a:t>がんの原因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98072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</a:t>
            </a:r>
            <a:r>
              <a:rPr kumimoji="1" lang="ja-JP" altLang="en-US" sz="32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人のがん死亡の原因</a:t>
            </a:r>
            <a:endParaRPr kumimoji="1" lang="ja-JP" altLang="en-US" sz="32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88024" y="147549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/>
              <a:t>（国立がん研究センター）</a:t>
            </a:r>
            <a:endParaRPr kumimoji="1" lang="ja-JP" altLang="en-US" sz="140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3268"/>
            <a:ext cx="6696744" cy="415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4840122" y="2708920"/>
            <a:ext cx="2972238" cy="461661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喫煙</a:t>
            </a:r>
            <a:r>
              <a:rPr lang="en-US" altLang="ja-JP" sz="24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(</a:t>
            </a:r>
            <a:r>
              <a:rPr lang="ja-JP" altLang="en-US" sz="24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受動喫煙含む</a:t>
            </a:r>
            <a:r>
              <a:rPr lang="en-US" altLang="ja-JP" sz="24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)</a:t>
            </a:r>
            <a:endParaRPr kumimoji="1" lang="ja-JP" altLang="en-US" sz="24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508104" y="4479507"/>
            <a:ext cx="1152128" cy="461661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感染</a:t>
            </a:r>
            <a:endParaRPr kumimoji="1" lang="ja-JP" altLang="en-US" sz="24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283955" y="4797152"/>
            <a:ext cx="936117" cy="461648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飲酒</a:t>
            </a:r>
            <a:endParaRPr kumimoji="1" lang="ja-JP" altLang="en-US" sz="24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471833" y="5085184"/>
            <a:ext cx="1371975" cy="707882"/>
          </a:xfrm>
          <a:prstGeom prst="rect">
            <a:avLst/>
          </a:prstGeom>
          <a:ln w="4762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その他</a:t>
            </a:r>
            <a:r>
              <a:rPr lang="ja-JP" altLang="en-US" sz="20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の</a:t>
            </a:r>
            <a:endParaRPr lang="en-US" altLang="ja-JP" sz="20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smtClean="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生活習慣</a:t>
            </a:r>
            <a:endParaRPr kumimoji="1" lang="ja-JP" altLang="en-US" sz="20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03835" y="3183363"/>
            <a:ext cx="936117" cy="461661"/>
          </a:xfrm>
          <a:prstGeom prst="rect">
            <a:avLst/>
          </a:prstGeom>
          <a:ln w="4762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rgbClr val="FF0000"/>
                </a:solidFill>
                <a:latin typeface="Trebuchet MS" pitchFamily="34" charset="0"/>
                <a:ea typeface="ＤＦ特太ゴシック体" pitchFamily="1" charset="-128"/>
              </a:rPr>
              <a:t>不明</a:t>
            </a:r>
            <a:endParaRPr kumimoji="1" lang="ja-JP" altLang="en-US" sz="2400" smtClean="0">
              <a:solidFill>
                <a:srgbClr val="FF0000"/>
              </a:solidFill>
              <a:latin typeface="Trebuchet MS" pitchFamily="34" charset="0"/>
              <a:ea typeface="ＤＦ特太ゴシック体" pitchFamily="1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115616" y="6093296"/>
            <a:ext cx="705678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chemeClr val="bg2">
                    <a:lumMod val="10000"/>
                  </a:schemeClr>
                </a:solidFill>
              </a:rPr>
              <a:t>科学的な根拠によって</a:t>
            </a:r>
            <a:r>
              <a:rPr kumimoji="1" lang="en-US" altLang="ja-JP" smtClean="0">
                <a:solidFill>
                  <a:schemeClr val="bg2">
                    <a:lumMod val="10000"/>
                  </a:schemeClr>
                </a:solidFill>
              </a:rPr>
              <a:t>､</a:t>
            </a:r>
            <a:r>
              <a:rPr kumimoji="1" lang="ja-JP" altLang="en-US" smtClean="0">
                <a:solidFill>
                  <a:schemeClr val="bg2">
                    <a:lumMod val="10000"/>
                  </a:schemeClr>
                </a:solidFill>
              </a:rPr>
              <a:t>関連性が確実であると認められている原因</a:t>
            </a:r>
            <a:endParaRPr kumimoji="1" lang="ja-JP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27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88840"/>
            <a:ext cx="8064896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ja-JP" altLang="en-US" sz="3600">
                <a:solidFill>
                  <a:schemeClr val="tx1"/>
                </a:solidFill>
              </a:rPr>
              <a:t> </a:t>
            </a:r>
            <a:r>
              <a:rPr lang="ja-JP" altLang="en-US" sz="3600" smtClean="0">
                <a:solidFill>
                  <a:srgbClr val="FF0000"/>
                </a:solidFill>
              </a:rPr>
              <a:t>肝炎ウィルス </a:t>
            </a:r>
            <a:r>
              <a:rPr lang="ja-JP" altLang="en-US" sz="3600" smtClean="0">
                <a:solidFill>
                  <a:schemeClr val="accent1">
                    <a:lumMod val="50000"/>
                  </a:schemeClr>
                </a:solidFill>
              </a:rPr>
              <a:t>→ </a:t>
            </a:r>
            <a:r>
              <a:rPr lang="ja-JP" altLang="en-US" sz="3600" smtClean="0">
                <a:solidFill>
                  <a:schemeClr val="accent1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肝がん</a:t>
            </a:r>
            <a:endParaRPr lang="en-US" altLang="ja-JP" sz="3600" smtClean="0">
              <a:solidFill>
                <a:schemeClr val="accent1">
                  <a:lumMod val="5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ja-JP" altLang="en-US" sz="3600" smtClean="0">
                <a:solidFill>
                  <a:schemeClr val="tx1"/>
                </a:solidFill>
              </a:rPr>
              <a:t> </a:t>
            </a:r>
            <a:r>
              <a:rPr lang="ja-JP" altLang="en-US" sz="3600" spc="-150" smtClean="0">
                <a:solidFill>
                  <a:srgbClr val="FF0000"/>
                </a:solidFill>
              </a:rPr>
              <a:t>ヘリコバクター･ピロリ菌 </a:t>
            </a:r>
            <a:r>
              <a:rPr lang="ja-JP" altLang="en-US" sz="3600" smtClean="0">
                <a:solidFill>
                  <a:schemeClr val="accent1">
                    <a:lumMod val="50000"/>
                  </a:schemeClr>
                </a:solidFill>
              </a:rPr>
              <a:t>→ </a:t>
            </a:r>
            <a:r>
              <a:rPr lang="ja-JP" altLang="en-US" sz="3600" smtClean="0">
                <a:solidFill>
                  <a:schemeClr val="accent1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胃がん</a:t>
            </a:r>
            <a:endParaRPr lang="en-US" altLang="ja-JP" sz="3600" smtClean="0">
              <a:solidFill>
                <a:schemeClr val="accent1">
                  <a:lumMod val="5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ja-JP" altLang="en-US" sz="3600" smtClean="0">
                <a:solidFill>
                  <a:schemeClr val="tx1"/>
                </a:solidFill>
              </a:rPr>
              <a:t> </a:t>
            </a:r>
            <a:r>
              <a:rPr lang="ja-JP" altLang="en-US" sz="3600" spc="-300" smtClean="0">
                <a:solidFill>
                  <a:srgbClr val="FF0000"/>
                </a:solidFill>
              </a:rPr>
              <a:t>ヒトパピローマウィルス</a:t>
            </a:r>
            <a:r>
              <a:rPr lang="en-US" altLang="ja-JP" sz="3600" spc="-300">
                <a:solidFill>
                  <a:srgbClr val="FF0000"/>
                </a:solidFill>
              </a:rPr>
              <a:t> </a:t>
            </a:r>
            <a:r>
              <a:rPr lang="ja-JP" altLang="en-US" sz="3600" smtClean="0">
                <a:solidFill>
                  <a:schemeClr val="accent1">
                    <a:lumMod val="50000"/>
                  </a:schemeClr>
                </a:solidFill>
              </a:rPr>
              <a:t>→ </a:t>
            </a:r>
            <a:r>
              <a:rPr lang="ja-JP" altLang="en-US" sz="3600" spc="-300">
                <a:solidFill>
                  <a:schemeClr val="accent1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子宮頸</a:t>
            </a:r>
            <a:r>
              <a:rPr lang="ja-JP" altLang="en-US" sz="3600" spc="-300" smtClean="0">
                <a:solidFill>
                  <a:schemeClr val="accent1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がん</a:t>
            </a:r>
            <a:endParaRPr lang="en-US" altLang="ja-JP" sz="3600" spc="-300" smtClean="0">
              <a:solidFill>
                <a:schemeClr val="accent1">
                  <a:lumMod val="50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052736"/>
          </a:xfrm>
        </p:spPr>
        <p:txBody>
          <a:bodyPr anchor="ctr" anchorCtr="0"/>
          <a:lstStyle/>
          <a:p>
            <a:r>
              <a:rPr lang="ja-JP" altLang="en-US" b="1"/>
              <a:t>がんの原因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27050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感染性要因ってなに？</a:t>
            </a:r>
            <a:endParaRPr kumimoji="1" lang="ja-JP" altLang="en-US" sz="36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539552" y="4509120"/>
            <a:ext cx="6048672" cy="1601713"/>
          </a:xfrm>
          <a:prstGeom prst="wedgeRoundRectCallout">
            <a:avLst>
              <a:gd name="adj1" fmla="val 56437"/>
              <a:gd name="adj2" fmla="val -78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上</a:t>
            </a:r>
            <a:r>
              <a:rPr kumimoji="1"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記のウィルスや細菌が</a:t>
            </a:r>
            <a:r>
              <a:rPr kumimoji="1" lang="en-US" altLang="ja-JP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kumimoji="1"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それぞれのがんに大きく関係することがわかっています。</a:t>
            </a:r>
            <a:endParaRPr kumimoji="1" lang="en-US" altLang="ja-JP" sz="220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感染したら</a:t>
            </a:r>
            <a:r>
              <a:rPr lang="en-US" altLang="ja-JP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2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必ずがんになるわけではありません。</a:t>
            </a:r>
            <a:endParaRPr kumimoji="1" lang="ja-JP" altLang="en-US" sz="2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2280" y="37170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mtClean="0">
                <a:solidFill>
                  <a:schemeClr val="accent1">
                    <a:lumMod val="75000"/>
                  </a:schemeClr>
                </a:solidFill>
              </a:rPr>
              <a:t>けい</a:t>
            </a:r>
            <a:endParaRPr kumimoji="1" lang="ja-JP" alt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07" y="4519962"/>
            <a:ext cx="1419225" cy="1619250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9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ja-JP" altLang="en-US" sz="32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肝がんのリスク</a:t>
            </a:r>
            <a:r>
              <a:rPr lang="en-US" altLang="ja-JP" sz="32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32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危険性</a:t>
            </a:r>
            <a:r>
              <a:rPr lang="en-US" altLang="ja-JP" sz="32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I</a:t>
            </a:r>
            <a:r>
              <a:rPr lang="en-US" altLang="ja-JP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shiguro et al.</a:t>
            </a:r>
            <a:r>
              <a:rPr lang="ja-JP" altLang="en-US" sz="160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Cancer Lett 2011</a:t>
            </a:r>
            <a:r>
              <a:rPr lang="ja-JP" altLang="en-US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）</a:t>
            </a:r>
            <a:endParaRPr lang="en-US" altLang="ja-JP" sz="180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ja-JP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型肝炎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ウィルスの感染：</a:t>
            </a:r>
            <a:r>
              <a:rPr lang="en-US" altLang="ja-JP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16.1 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lang="en-US" altLang="ja-JP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ja-JP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型肝炎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ウィルスの感染：</a:t>
            </a:r>
            <a:r>
              <a:rPr lang="en-US" altLang="ja-JP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35.8 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lang="en-US" altLang="ja-JP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ja-JP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両ウィルスに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よる重複感染：</a:t>
            </a:r>
            <a:r>
              <a:rPr lang="en-US" altLang="ja-JP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46.6 </a:t>
            </a:r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endParaRPr lang="en-US" altLang="ja-JP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80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80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 anchor="ctr" anchorCtr="0"/>
          <a:lstStyle/>
          <a:p>
            <a:r>
              <a:rPr lang="ja-JP" altLang="en-US" sz="4000" b="1"/>
              <a:t>肝炎ウィルス</a:t>
            </a:r>
            <a:r>
              <a:rPr kumimoji="1" lang="ja-JP" altLang="en-US" sz="4000" b="1" smtClean="0"/>
              <a:t>と</a:t>
            </a:r>
            <a:r>
              <a:rPr lang="ja-JP" altLang="en-US" sz="4000" b="1" smtClean="0"/>
              <a:t>肝</a:t>
            </a:r>
            <a:r>
              <a:rPr kumimoji="1" lang="ja-JP" altLang="en-US" sz="4000" b="1" smtClean="0"/>
              <a:t>がん</a:t>
            </a:r>
            <a:endParaRPr kumimoji="1" lang="ja-JP" altLang="en-US" sz="4000" b="1"/>
          </a:p>
        </p:txBody>
      </p:sp>
      <p:sp>
        <p:nvSpPr>
          <p:cNvPr id="5" name="角丸四角形 4"/>
          <p:cNvSpPr/>
          <p:nvPr/>
        </p:nvSpPr>
        <p:spPr>
          <a:xfrm>
            <a:off x="683568" y="5465136"/>
            <a:ext cx="1440160" cy="1132216"/>
          </a:xfrm>
          <a:prstGeom prst="roundRect">
            <a:avLst/>
          </a:prstGeom>
          <a:gradFill>
            <a:gsLst>
              <a:gs pos="0">
                <a:srgbClr val="EBF939"/>
              </a:gs>
              <a:gs pos="80000">
                <a:srgbClr val="FFFF99"/>
              </a:gs>
              <a:gs pos="100000">
                <a:srgbClr val="FFFFCC"/>
              </a:gs>
            </a:gsLst>
          </a:gra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smtClean="0">
                <a:solidFill>
                  <a:srgbClr val="002060"/>
                </a:solidFill>
              </a:rPr>
              <a:t>肝炎</a:t>
            </a:r>
            <a:endParaRPr lang="en-US" altLang="ja-JP" sz="200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000" smtClean="0">
                <a:solidFill>
                  <a:srgbClr val="002060"/>
                </a:solidFill>
              </a:rPr>
              <a:t>ウィルス</a:t>
            </a:r>
            <a:endParaRPr lang="en-US" altLang="ja-JP" sz="200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000" smtClean="0">
                <a:solidFill>
                  <a:srgbClr val="002060"/>
                </a:solidFill>
              </a:rPr>
              <a:t>検査</a:t>
            </a:r>
            <a:endParaRPr kumimoji="1" lang="en-US" altLang="ja-JP" sz="2000" smtClean="0">
              <a:solidFill>
                <a:srgbClr val="00206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76056" y="5491010"/>
            <a:ext cx="3312368" cy="110634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002060"/>
                </a:solidFill>
              </a:rPr>
              <a:t>インターフェロンなどの治療で</a:t>
            </a:r>
            <a:r>
              <a:rPr lang="ja-JP" altLang="en-US" sz="2400" smtClean="0">
                <a:solidFill>
                  <a:srgbClr val="FF0000"/>
                </a:solidFill>
              </a:rPr>
              <a:t>予防可能</a:t>
            </a:r>
            <a:endParaRPr lang="en-US" altLang="ja-JP" sz="2400" smtClean="0">
              <a:solidFill>
                <a:srgbClr val="FF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6200000">
            <a:off x="2317562" y="5827454"/>
            <a:ext cx="54843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39552" y="4293096"/>
            <a:ext cx="8064896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肝炎</a:t>
            </a:r>
            <a:r>
              <a:rPr lang="ja-JP" altLang="en-US" sz="2800" b="1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ウィルス</a:t>
            </a:r>
            <a:r>
              <a:rPr lang="ja-JP" altLang="en-US" sz="2800" b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の主な感染経路</a:t>
            </a:r>
            <a:endParaRPr lang="en-US" altLang="ja-JP" sz="280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ja-JP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型：</a:t>
            </a: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</a:t>
            </a:r>
            <a:r>
              <a:rPr lang="ja-JP" altLang="en-US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lang="en-US" altLang="ja-JP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性交</a:t>
            </a:r>
            <a:r>
              <a:rPr lang="ja-JP" altLang="en-US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en-US" altLang="ja-JP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 sz="280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型：血液</a:t>
            </a:r>
            <a:r>
              <a:rPr lang="ja-JP" altLang="en-US" sz="280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  <a:endParaRPr lang="en-US" altLang="ja-JP" sz="280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99592" y="3068960"/>
            <a:ext cx="7488832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>
                <a:solidFill>
                  <a:srgbClr val="FF0000"/>
                </a:solidFill>
              </a:rPr>
              <a:t>肝がんの</a:t>
            </a:r>
            <a:r>
              <a:rPr kumimoji="1" lang="ja-JP" altLang="en-US" sz="2400" u="sng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約８割</a:t>
            </a:r>
            <a:r>
              <a:rPr kumimoji="1" lang="ja-JP" altLang="en-US" sz="2400" smtClean="0">
                <a:solidFill>
                  <a:srgbClr val="FF0000"/>
                </a:solidFill>
              </a:rPr>
              <a:t>が</a:t>
            </a:r>
            <a:r>
              <a:rPr kumimoji="1" lang="en-US" altLang="ja-JP" sz="2400" smtClean="0">
                <a:solidFill>
                  <a:srgbClr val="FF0000"/>
                </a:solidFill>
              </a:rPr>
              <a:t>､</a:t>
            </a:r>
            <a:r>
              <a:rPr kumimoji="1" lang="ja-JP" altLang="en-US" sz="2400" smtClean="0">
                <a:solidFill>
                  <a:srgbClr val="FF0000"/>
                </a:solidFill>
              </a:rPr>
              <a:t>Ｂ型</a:t>
            </a:r>
            <a:r>
              <a:rPr lang="ja-JP" altLang="en-US" sz="2400" smtClean="0">
                <a:solidFill>
                  <a:srgbClr val="FF0000"/>
                </a:solidFill>
              </a:rPr>
              <a:t>および</a:t>
            </a:r>
            <a:r>
              <a:rPr kumimoji="1" lang="ja-JP" altLang="en-US" sz="2400" smtClean="0">
                <a:solidFill>
                  <a:srgbClr val="FF0000"/>
                </a:solidFill>
              </a:rPr>
              <a:t>Ｃ型肝炎ウィルス</a:t>
            </a:r>
            <a:endParaRPr kumimoji="1" lang="en-US" altLang="ja-JP" sz="240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smtClean="0">
                <a:solidFill>
                  <a:srgbClr val="FF0000"/>
                </a:solidFill>
              </a:rPr>
              <a:t>感染者から発生</a:t>
            </a:r>
            <a:r>
              <a:rPr lang="ja-JP" altLang="en-US" sz="160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（</a:t>
            </a:r>
            <a:r>
              <a:rPr lang="en-US" altLang="ja-JP" sz="160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Ishiguro et al.</a:t>
            </a:r>
            <a:r>
              <a:rPr lang="ja-JP" altLang="en-US" sz="160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err="1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Eur</a:t>
            </a:r>
            <a:r>
              <a:rPr lang="en-US" altLang="ja-JP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</a:t>
            </a:r>
            <a:r>
              <a:rPr lang="ja-JP" altLang="en-US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</a:t>
            </a:r>
            <a:r>
              <a:rPr lang="en-US" altLang="ja-JP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J Cancer </a:t>
            </a:r>
            <a:r>
              <a:rPr lang="en-US" altLang="ja-JP" sz="1600" err="1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Prev</a:t>
            </a:r>
            <a:r>
              <a:rPr lang="en-US" altLang="ja-JP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2009</a:t>
            </a:r>
            <a:r>
              <a:rPr lang="ja-JP" altLang="en-US" sz="160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）</a:t>
            </a:r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915816" y="5478637"/>
            <a:ext cx="1440160" cy="1132216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FF0000"/>
                </a:solidFill>
              </a:rPr>
              <a:t>専門医</a:t>
            </a:r>
            <a:endParaRPr lang="en-US" altLang="ja-JP" sz="240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smtClean="0">
                <a:solidFill>
                  <a:srgbClr val="FF0000"/>
                </a:solidFill>
              </a:rPr>
              <a:t>受診</a:t>
            </a:r>
            <a:endParaRPr lang="en-US" altLang="ja-JP" sz="2400" smtClean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544522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smtClean="0"/>
              <a:t>陽性</a:t>
            </a:r>
            <a:endParaRPr kumimoji="1" lang="ja-JP" altLang="en-US" sz="1600"/>
          </a:p>
        </p:txBody>
      </p:sp>
      <p:sp>
        <p:nvSpPr>
          <p:cNvPr id="13" name="下矢印 12"/>
          <p:cNvSpPr/>
          <p:nvPr/>
        </p:nvSpPr>
        <p:spPr>
          <a:xfrm rot="16200000">
            <a:off x="4477802" y="5805968"/>
            <a:ext cx="548435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0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23" y="1412776"/>
            <a:ext cx="3432501" cy="34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 descr="Helicobacter_pylori_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7"/>
            <a:ext cx="3934502" cy="2950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55576" y="4477762"/>
            <a:ext cx="256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Century" panose="02040604050505020304" pitchFamily="18" charset="0"/>
              </a:rPr>
              <a:t>http://</a:t>
            </a:r>
            <a:r>
              <a:rPr lang="en-US" altLang="ja-JP" sz="1200" smtClean="0">
                <a:latin typeface="Century" panose="02040604050505020304" pitchFamily="18" charset="0"/>
              </a:rPr>
              <a:t>pyloriyogurt.seesaa.net/category/1919085-1.html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5265" y="4992851"/>
            <a:ext cx="295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Century" panose="02040604050505020304" pitchFamily="18" charset="0"/>
              </a:rPr>
              <a:t>http://</a:t>
            </a:r>
            <a:r>
              <a:rPr lang="en-US" altLang="ja-JP" sz="1200" smtClean="0">
                <a:latin typeface="Century" panose="02040604050505020304" pitchFamily="18" charset="0"/>
              </a:rPr>
              <a:t>amanaimages.com/info/infoRM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908720"/>
          </a:xfrm>
        </p:spPr>
        <p:txBody>
          <a:bodyPr anchor="ctr" anchorCtr="0"/>
          <a:lstStyle/>
          <a:p>
            <a:r>
              <a:rPr kumimoji="1" lang="ja-JP" altLang="en-US" sz="4000" b="1" smtClean="0"/>
              <a:t>ヘリコバクター･ピロリ菌と胃がん</a:t>
            </a:r>
            <a:endParaRPr kumimoji="1" lang="ja-JP" altLang="en-US" sz="4000" b="1"/>
          </a:p>
        </p:txBody>
      </p:sp>
      <p:sp>
        <p:nvSpPr>
          <p:cNvPr id="4" name="角丸四角形 3"/>
          <p:cNvSpPr/>
          <p:nvPr/>
        </p:nvSpPr>
        <p:spPr>
          <a:xfrm>
            <a:off x="755576" y="5515128"/>
            <a:ext cx="7632848" cy="618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感染している</a:t>
            </a:r>
            <a:r>
              <a:rPr lang="ja-JP" altLang="en-US" sz="28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と胃がんになる可能性が高い</a:t>
            </a:r>
            <a:endParaRPr kumimoji="1" lang="ja-JP" altLang="en-US" sz="2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63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 anchor="ctr" anchorCtr="0"/>
          <a:lstStyle/>
          <a:p>
            <a:r>
              <a:rPr kumimoji="1" lang="ja-JP" altLang="en-US" sz="4000" b="1" smtClean="0"/>
              <a:t>ヘリコバクター･ピロリ菌と胃がん</a:t>
            </a:r>
            <a:endParaRPr kumimoji="1" lang="ja-JP" altLang="en-US" sz="40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8964"/>
            <a:ext cx="2952328" cy="247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58963"/>
            <a:ext cx="2846613" cy="247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 descr="pylori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157"/>
            <a:ext cx="2952329" cy="2470398"/>
          </a:xfrm>
          <a:prstGeom prst="rect">
            <a:avLst/>
          </a:prstGeom>
        </p:spPr>
      </p:pic>
      <p:pic>
        <p:nvPicPr>
          <p:cNvPr id="7" name="図 6" descr="kjhg-thumb-240x205-1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05350"/>
            <a:ext cx="2886598" cy="24656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23528" y="619085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Century" panose="02040604050505020304" pitchFamily="18" charset="0"/>
              </a:rPr>
              <a:t>http://</a:t>
            </a:r>
            <a:r>
              <a:rPr lang="en-US" altLang="ja-JP" sz="1200" smtClean="0">
                <a:latin typeface="Century" panose="02040604050505020304" pitchFamily="18" charset="0"/>
              </a:rPr>
              <a:t>www.kitasato-u.ac.jp/hokken-hp/section/shinryo/stomach</a:t>
            </a:r>
            <a:r>
              <a:rPr lang="en-US" altLang="ja-JP" sz="1200">
                <a:latin typeface="Century" panose="02040604050505020304" pitchFamily="18" charset="0"/>
              </a:rPr>
              <a:t>/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3182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Century" panose="02040604050505020304" pitchFamily="18" charset="0"/>
              </a:rPr>
              <a:t>http://naisikyou.com/gastriris.html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7864" y="6198588"/>
            <a:ext cx="2786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latin typeface="Century" panose="02040604050505020304" pitchFamily="18" charset="0"/>
                <a:ea typeface="+mj-ea"/>
              </a:rPr>
              <a:t>http://i-naishikyou.com/post-3.html</a:t>
            </a:r>
            <a:endParaRPr lang="ja-JP" altLang="en-US" sz="1200">
              <a:latin typeface="Century" panose="02040604050505020304" pitchFamily="18" charset="0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836712"/>
            <a:ext cx="400110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square" rtlCol="0" anchor="ctr" anchorCtr="0">
            <a:spAutoFit/>
          </a:bodyPr>
          <a:lstStyle/>
          <a:p>
            <a:pPr algn="ctr"/>
            <a:r>
              <a:rPr lang="ja-JP" altLang="en-US" sz="14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ピロリ</a:t>
            </a:r>
            <a:r>
              <a:rPr lang="ja-JP" altLang="en-US" sz="1400" b="1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菌</a:t>
            </a:r>
            <a:r>
              <a:rPr lang="ja-JP" altLang="en-US" sz="14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未感染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7864" y="844729"/>
            <a:ext cx="400110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square" rtlCol="0" anchor="ctr" anchorCtr="0">
            <a:spAutoFit/>
          </a:bodyPr>
          <a:lstStyle/>
          <a:p>
            <a:pPr algn="ctr"/>
            <a:r>
              <a:rPr lang="ja-JP" altLang="en-US" sz="14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ピロリ</a:t>
            </a:r>
            <a:r>
              <a:rPr lang="ja-JP" altLang="en-US" sz="1400" b="1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菌</a:t>
            </a:r>
            <a:r>
              <a:rPr lang="ja-JP" altLang="en-US" sz="1400" b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48388" y="930206"/>
            <a:ext cx="2091764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bg1"/>
                </a:solidFill>
                <a:latin typeface="+mj-ea"/>
                <a:ea typeface="+mj-ea"/>
              </a:rPr>
              <a:t>高度の萎縮性胃炎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4208" y="836712"/>
            <a:ext cx="2448272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rgbClr val="002060"/>
                </a:solidFill>
                <a:latin typeface="+mn-ea"/>
                <a:cs typeface="ＤＦＰ太丸ゴシック体"/>
              </a:rPr>
              <a:t>ピロリ</a:t>
            </a:r>
            <a:r>
              <a:rPr lang="ja-JP" altLang="en-US" sz="2000" b="1" smtClean="0">
                <a:solidFill>
                  <a:srgbClr val="002060"/>
                </a:solidFill>
                <a:latin typeface="+mn-ea"/>
                <a:cs typeface="ＤＦＰ太丸ゴシック体"/>
              </a:rPr>
              <a:t>菌</a:t>
            </a:r>
            <a:endParaRPr lang="en-US" altLang="ja-JP" sz="2000" b="1" smtClean="0">
              <a:solidFill>
                <a:srgbClr val="002060"/>
              </a:solidFill>
              <a:latin typeface="+mn-ea"/>
              <a:cs typeface="ＤＦＰ太丸ゴシック体"/>
            </a:endParaRPr>
          </a:p>
          <a:p>
            <a:pPr algn="ctr"/>
            <a:r>
              <a:rPr lang="ja-JP" altLang="en-US" sz="2000" b="1" smtClean="0">
                <a:solidFill>
                  <a:srgbClr val="002060"/>
                </a:solidFill>
                <a:latin typeface="+mn-ea"/>
                <a:cs typeface="ＤＦＰ太丸ゴシック体"/>
              </a:rPr>
              <a:t>関連疾患</a:t>
            </a:r>
            <a:endParaRPr lang="ja-JP" altLang="en-US" sz="2000" b="1">
              <a:solidFill>
                <a:srgbClr val="002060"/>
              </a:solidFill>
              <a:latin typeface="+mn-ea"/>
              <a:cs typeface="ＤＦＰ太丸ゴシック体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44208" y="1628800"/>
            <a:ext cx="2448272" cy="3354765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慢性</a:t>
            </a:r>
            <a:r>
              <a:rPr lang="ja-JP" altLang="en-US"/>
              <a:t>萎縮性</a:t>
            </a:r>
            <a:r>
              <a:rPr lang="ja-JP" altLang="en-US" smtClean="0"/>
              <a:t>胃炎</a:t>
            </a:r>
            <a:r>
              <a:rPr lang="en-US" altLang="ja-JP" baseline="30000" smtClean="0">
                <a:latin typeface="+mn-ea"/>
              </a:rPr>
              <a:t>***</a:t>
            </a:r>
            <a:endParaRPr lang="en-US" altLang="ja-JP" baseline="30000">
              <a:latin typeface="+mn-ea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胃がん</a:t>
            </a:r>
            <a:r>
              <a:rPr lang="ja-JP" altLang="en-US"/>
              <a:t>（内視鏡的治療後</a:t>
            </a:r>
            <a:r>
              <a:rPr lang="en-US" altLang="ja-JP"/>
              <a:t>**</a:t>
            </a:r>
            <a:r>
              <a:rPr lang="ja-JP" altLang="en-US"/>
              <a:t>）</a:t>
            </a:r>
            <a:endParaRPr lang="en-US" altLang="ja-JP"/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胃潰瘍</a:t>
            </a:r>
            <a:r>
              <a:rPr lang="en-US" altLang="ja-JP"/>
              <a:t>*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十二指腸</a:t>
            </a:r>
            <a:r>
              <a:rPr lang="ja-JP" altLang="en-US"/>
              <a:t>潰瘍</a:t>
            </a:r>
            <a:r>
              <a:rPr lang="en-US" altLang="ja-JP"/>
              <a:t>*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pc="-150" smtClean="0"/>
              <a:t>胃</a:t>
            </a:r>
            <a:r>
              <a:rPr lang="en-US" altLang="ja-JP" spc="-150"/>
              <a:t>MALT</a:t>
            </a:r>
            <a:r>
              <a:rPr lang="ja-JP" altLang="en-US" spc="-150"/>
              <a:t>リンパ腫</a:t>
            </a:r>
            <a:r>
              <a:rPr lang="en-US" altLang="ja-JP" spc="-150"/>
              <a:t>**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特発性</a:t>
            </a:r>
            <a:r>
              <a:rPr lang="ja-JP" altLang="en-US"/>
              <a:t>血小板減少症（</a:t>
            </a:r>
            <a:r>
              <a:rPr lang="en-US" altLang="ja-JP"/>
              <a:t>ITP</a:t>
            </a:r>
            <a:r>
              <a:rPr lang="ja-JP" altLang="en-US"/>
              <a:t>）</a:t>
            </a:r>
            <a:r>
              <a:rPr lang="en-US" altLang="ja-JP"/>
              <a:t>**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ja-JP" altLang="en-US" smtClean="0"/>
              <a:t>慢性</a:t>
            </a:r>
            <a:r>
              <a:rPr lang="ja-JP" altLang="en-US"/>
              <a:t>じんま疹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7864" y="333421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>
                <a:latin typeface="Century" panose="02040604050505020304" pitchFamily="18" charset="0"/>
              </a:rPr>
              <a:t>http://naisikyou.com/gastriris.html</a:t>
            </a:r>
            <a:endParaRPr lang="ja-JP" altLang="en-US" sz="1200">
              <a:latin typeface="Century" panose="020406040505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705350"/>
            <a:ext cx="13918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chemeClr val="bg1"/>
                </a:solidFill>
              </a:rPr>
              <a:t>胃潰瘍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7864" y="3707740"/>
            <a:ext cx="139181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rgbClr val="FFFFFF"/>
                </a:solidFill>
              </a:rPr>
              <a:t>進行胃がん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588224" y="5157192"/>
            <a:ext cx="2016224" cy="576064"/>
          </a:xfrm>
          <a:prstGeom prst="roundRect">
            <a:avLst/>
          </a:prstGeom>
          <a:gradFill>
            <a:gsLst>
              <a:gs pos="0">
                <a:srgbClr val="EBF939"/>
              </a:gs>
              <a:gs pos="80000">
                <a:srgbClr val="FFFF99"/>
              </a:gs>
              <a:gs pos="100000">
                <a:srgbClr val="FFFFCC"/>
              </a:gs>
            </a:gsLst>
          </a:gra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rgbClr val="FF0000"/>
                </a:solidFill>
              </a:rPr>
              <a:t>ピロリ菌の</a:t>
            </a:r>
            <a:endParaRPr kumimoji="1" lang="en-US" altLang="ja-JP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mtClean="0">
                <a:solidFill>
                  <a:srgbClr val="FF0000"/>
                </a:solidFill>
              </a:rPr>
              <a:t>除菌治療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588224" y="6021288"/>
            <a:ext cx="2016224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002060"/>
                </a:solidFill>
              </a:rPr>
              <a:t>３剤を１週間</a:t>
            </a:r>
            <a:endParaRPr lang="en-US" altLang="ja-JP" smtClean="0">
              <a:solidFill>
                <a:srgbClr val="002060"/>
              </a:solidFill>
            </a:endParaRPr>
          </a:p>
          <a:p>
            <a:pPr algn="ctr"/>
            <a:r>
              <a:rPr lang="ja-JP" altLang="en-US" smtClean="0">
                <a:solidFill>
                  <a:srgbClr val="002060"/>
                </a:solidFill>
              </a:rPr>
              <a:t>服用する</a:t>
            </a:r>
            <a:endParaRPr kumimoji="1" lang="en-US" altLang="ja-JP" smtClean="0">
              <a:solidFill>
                <a:srgbClr val="00206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7308304" y="5733256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4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17632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日本のがんの現状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592" y="3861048"/>
            <a:ext cx="7344816" cy="934082"/>
          </a:xfrm>
          <a:ln w="25400">
            <a:solidFill>
              <a:srgbClr val="FF0000"/>
            </a:solidFill>
            <a:prstDash val="sysDash"/>
          </a:ln>
        </p:spPr>
        <p:txBody>
          <a:bodyPr/>
          <a:lstStyle/>
          <a:p>
            <a:r>
              <a:rPr lang="ja-JP" altLang="en-US" smtClean="0">
                <a:solidFill>
                  <a:schemeClr val="accent1">
                    <a:lumMod val="50000"/>
                  </a:schemeClr>
                </a:solidFill>
              </a:rPr>
              <a:t>ＨＰＶに感染することは特別なことではない</a:t>
            </a:r>
            <a:endParaRPr lang="en-US" altLang="ja-JP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mtClean="0">
                <a:solidFill>
                  <a:schemeClr val="accent1">
                    <a:lumMod val="50000"/>
                  </a:schemeClr>
                </a:solidFill>
              </a:rPr>
              <a:t>感染による特徴的な症状はない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8720"/>
          </a:xfrm>
        </p:spPr>
        <p:txBody>
          <a:bodyPr anchor="ctr" anchorCtr="0"/>
          <a:lstStyle/>
          <a:p>
            <a:r>
              <a:rPr lang="ja-JP" altLang="en-US" sz="4000" b="1" spc="-300" smtClean="0"/>
              <a:t>ヒトパピローマ</a:t>
            </a:r>
            <a:r>
              <a:rPr lang="ja-JP" altLang="en-US" sz="4000" b="1" spc="-300"/>
              <a:t>ウィルス</a:t>
            </a:r>
            <a:r>
              <a:rPr kumimoji="1" lang="ja-JP" altLang="en-US" sz="4000" b="1" spc="-300" smtClean="0"/>
              <a:t>と</a:t>
            </a:r>
            <a:r>
              <a:rPr lang="ja-JP" altLang="en-US" sz="4000" b="1" spc="-300" smtClean="0"/>
              <a:t>子宮頸</a:t>
            </a:r>
            <a:r>
              <a:rPr kumimoji="1" lang="ja-JP" altLang="en-US" sz="4000" b="1" spc="-300" smtClean="0"/>
              <a:t>がん</a:t>
            </a:r>
            <a:endParaRPr kumimoji="1" lang="ja-JP" altLang="en-US" sz="4000" b="1" spc="-300"/>
          </a:p>
        </p:txBody>
      </p:sp>
      <p:pic>
        <p:nvPicPr>
          <p:cNvPr id="5123" name="Picture 3" descr="C:\Users\H27031667\Desktop\新しいフォルダー\子宮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196752"/>
            <a:ext cx="3384376" cy="26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91998" y="1742328"/>
            <a:ext cx="1944216" cy="800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3200" smtClean="0"/>
              <a:t>子宮頸部</a:t>
            </a:r>
            <a:endParaRPr kumimoji="1" lang="ja-JP" altLang="en-US" sz="3200"/>
          </a:p>
        </p:txBody>
      </p:sp>
      <p:sp>
        <p:nvSpPr>
          <p:cNvPr id="7" name="円/楕円 6"/>
          <p:cNvSpPr/>
          <p:nvPr/>
        </p:nvSpPr>
        <p:spPr>
          <a:xfrm>
            <a:off x="5400093" y="2460930"/>
            <a:ext cx="1008112" cy="4465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16853300">
            <a:off x="4239594" y="1333346"/>
            <a:ext cx="271402" cy="2122166"/>
          </a:xfrm>
          <a:prstGeom prst="downArrow">
            <a:avLst>
              <a:gd name="adj1" fmla="val 50000"/>
              <a:gd name="adj2" fmla="val 14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899592" y="4941168"/>
            <a:ext cx="3672408" cy="110634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rgbClr val="002060"/>
                </a:solidFill>
              </a:rPr>
              <a:t>子宮頸がん</a:t>
            </a:r>
            <a:r>
              <a:rPr lang="ja-JP" altLang="en-US" sz="2400" smtClean="0">
                <a:solidFill>
                  <a:srgbClr val="002060"/>
                </a:solidFill>
              </a:rPr>
              <a:t>ワクチンの</a:t>
            </a:r>
            <a:endParaRPr lang="en-US" altLang="ja-JP" sz="240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400" smtClean="0">
                <a:solidFill>
                  <a:srgbClr val="002060"/>
                </a:solidFill>
              </a:rPr>
              <a:t>接種で</a:t>
            </a:r>
            <a:r>
              <a:rPr lang="ja-JP" altLang="en-US" sz="2400" smtClean="0">
                <a:solidFill>
                  <a:srgbClr val="FF0000"/>
                </a:solidFill>
              </a:rPr>
              <a:t>予防に有効</a:t>
            </a:r>
            <a:endParaRPr lang="en-US" altLang="ja-JP" sz="240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7744" y="175307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mtClean="0"/>
              <a:t>けい</a:t>
            </a:r>
            <a:endParaRPr kumimoji="1" lang="ja-JP" altLang="en-US" sz="14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280" y="1886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smtClean="0">
                <a:solidFill>
                  <a:schemeClr val="accent1">
                    <a:lumMod val="75000"/>
                  </a:schemeClr>
                </a:solidFill>
              </a:rPr>
              <a:t>けい</a:t>
            </a:r>
            <a:endParaRPr kumimoji="1" lang="ja-JP" altLang="en-US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40152" y="4941168"/>
            <a:ext cx="2304256" cy="1069859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00B050"/>
                </a:solidFill>
              </a:rPr>
              <a:t>副反応の</a:t>
            </a:r>
            <a:r>
              <a:rPr lang="ja-JP" altLang="en-US" sz="2400">
                <a:solidFill>
                  <a:srgbClr val="00B050"/>
                </a:solidFill>
              </a:rPr>
              <a:t>問題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5363924"/>
            <a:ext cx="11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accent1">
                    <a:lumMod val="50000"/>
                  </a:schemeClr>
                </a:solidFill>
              </a:rPr>
              <a:t>しかし</a:t>
            </a:r>
            <a:r>
              <a:rPr kumimoji="1" lang="en-US" altLang="ja-JP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47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457200" y="2992412"/>
            <a:ext cx="8229600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がんの</a:t>
            </a:r>
            <a:r>
              <a:rPr lang="ja-JP" altLang="en-US" sz="7200" b="1">
                <a:latin typeface="+mn-ea"/>
              </a:rPr>
              <a:t>予防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48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75556" y="1700808"/>
            <a:ext cx="8064896" cy="3240360"/>
          </a:xfrm>
          <a:prstGeom prst="roundRect">
            <a:avLst>
              <a:gd name="adj" fmla="val 96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en-US" altLang="ja-JP" sz="2800" b="1" u="sng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800" b="1" u="sng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つの生活習慣</a:t>
            </a:r>
            <a:endParaRPr kumimoji="1" lang="ja-JP" altLang="en-US" sz="2800" b="1" u="sng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9087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科学的根拠に基づく発がん性・がん予防効果の評価とがん予防ガイドライン提言に関する研究（国立がん研究センター）</a:t>
            </a:r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275856" y="1916832"/>
            <a:ext cx="2736304" cy="120960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/>
              <a:t>たばこを絶対吸わない</a:t>
            </a:r>
            <a:endParaRPr kumimoji="1" lang="ja-JP" altLang="en-US" sz="2400"/>
          </a:p>
        </p:txBody>
      </p:sp>
      <p:sp>
        <p:nvSpPr>
          <p:cNvPr id="8" name="円/楕円 7"/>
          <p:cNvSpPr/>
          <p:nvPr/>
        </p:nvSpPr>
        <p:spPr>
          <a:xfrm>
            <a:off x="1187624" y="2535846"/>
            <a:ext cx="2520280" cy="11811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/>
              <a:t>お酒を飲み過ぎない</a:t>
            </a:r>
            <a:endParaRPr kumimoji="1" lang="ja-JP" altLang="en-US" sz="2400"/>
          </a:p>
        </p:txBody>
      </p:sp>
      <p:sp>
        <p:nvSpPr>
          <p:cNvPr id="9" name="円/楕円 8"/>
          <p:cNvSpPr/>
          <p:nvPr/>
        </p:nvSpPr>
        <p:spPr>
          <a:xfrm>
            <a:off x="5616584" y="2433893"/>
            <a:ext cx="2555816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食生活</a:t>
            </a:r>
            <a:r>
              <a:rPr lang="ja-JP" altLang="en-US" sz="2400" smtClean="0"/>
              <a:t>を</a:t>
            </a:r>
            <a:r>
              <a:rPr lang="ja-JP" altLang="en-US" sz="2400"/>
              <a:t>見直す</a:t>
            </a:r>
            <a:endParaRPr kumimoji="1" lang="ja-JP" altLang="en-US" sz="2400"/>
          </a:p>
        </p:txBody>
      </p:sp>
      <p:sp>
        <p:nvSpPr>
          <p:cNvPr id="10" name="円/楕円 9"/>
          <p:cNvSpPr/>
          <p:nvPr/>
        </p:nvSpPr>
        <p:spPr>
          <a:xfrm>
            <a:off x="4711731" y="3501008"/>
            <a:ext cx="2308542" cy="1188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適正体重</a:t>
            </a:r>
            <a:r>
              <a:rPr lang="ja-JP" altLang="en-US" sz="2400" smtClean="0"/>
              <a:t>を保つ</a:t>
            </a:r>
            <a:endParaRPr kumimoji="1" lang="ja-JP" altLang="en-US" sz="2400"/>
          </a:p>
        </p:txBody>
      </p:sp>
      <p:sp>
        <p:nvSpPr>
          <p:cNvPr id="11" name="円/楕円 10"/>
          <p:cNvSpPr/>
          <p:nvPr/>
        </p:nvSpPr>
        <p:spPr>
          <a:xfrm>
            <a:off x="2519772" y="3501008"/>
            <a:ext cx="23402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からだ</a:t>
            </a:r>
            <a:r>
              <a:rPr lang="ja-JP" altLang="en-US" sz="2400" smtClean="0"/>
              <a:t>を動かす</a:t>
            </a:r>
            <a:endParaRPr kumimoji="1" lang="ja-JP" altLang="en-US" sz="2400"/>
          </a:p>
        </p:txBody>
      </p:sp>
      <p:sp>
        <p:nvSpPr>
          <p:cNvPr id="13" name="角丸四角形 12"/>
          <p:cNvSpPr/>
          <p:nvPr/>
        </p:nvSpPr>
        <p:spPr>
          <a:xfrm>
            <a:off x="578167" y="5229200"/>
            <a:ext cx="8064896" cy="1152128"/>
          </a:xfrm>
          <a:prstGeom prst="roundRect">
            <a:avLst>
              <a:gd name="adj" fmla="val 172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000" b="1" u="sng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感染性要因対策</a:t>
            </a:r>
            <a:endParaRPr kumimoji="1" lang="ja-JP" altLang="en-US" sz="2000" b="1" u="sng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627784" y="5445224"/>
            <a:ext cx="1786777" cy="8211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smtClean="0"/>
              <a:t>肝炎ウィルス</a:t>
            </a:r>
            <a:r>
              <a:rPr lang="ja-JP" altLang="en-US" sz="1600"/>
              <a:t>感染検査</a:t>
            </a:r>
            <a:endParaRPr kumimoji="1" lang="ja-JP" altLang="en-US" sz="1600"/>
          </a:p>
        </p:txBody>
      </p:sp>
      <p:sp>
        <p:nvSpPr>
          <p:cNvPr id="15" name="円/楕円 14"/>
          <p:cNvSpPr/>
          <p:nvPr/>
        </p:nvSpPr>
        <p:spPr>
          <a:xfrm>
            <a:off x="4270545" y="5445224"/>
            <a:ext cx="1786777" cy="8211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ピロリ</a:t>
            </a:r>
            <a:r>
              <a:rPr lang="ja-JP" altLang="en-US" sz="1600" smtClean="0"/>
              <a:t>菌</a:t>
            </a:r>
            <a:endParaRPr lang="en-US" altLang="ja-JP" sz="1600" smtClean="0"/>
          </a:p>
          <a:p>
            <a:pPr algn="ctr"/>
            <a:r>
              <a:rPr lang="ja-JP" altLang="en-US" sz="1600" smtClean="0"/>
              <a:t>感染検査</a:t>
            </a:r>
            <a:endParaRPr kumimoji="1" lang="ja-JP" altLang="en-US" sz="1600"/>
          </a:p>
        </p:txBody>
      </p:sp>
      <p:sp>
        <p:nvSpPr>
          <p:cNvPr id="16" name="角丸四角形 15"/>
          <p:cNvSpPr/>
          <p:nvPr/>
        </p:nvSpPr>
        <p:spPr>
          <a:xfrm>
            <a:off x="6228184" y="5434011"/>
            <a:ext cx="2304256" cy="803301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rgbClr val="002060"/>
                </a:solidFill>
              </a:rPr>
              <a:t>子宮頸がん</a:t>
            </a:r>
            <a:r>
              <a:rPr lang="ja-JP" altLang="en-US" sz="1600" smtClean="0">
                <a:solidFill>
                  <a:srgbClr val="002060"/>
                </a:solidFill>
              </a:rPr>
              <a:t>ワクチン接種の積極的推奨は現在差し控え措置</a:t>
            </a:r>
            <a:endParaRPr lang="ja-JP" altLang="en-US" sz="1600" dirty="0">
              <a:solidFill>
                <a:srgbClr val="00206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0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64" y="2104256"/>
            <a:ext cx="7920880" cy="1684784"/>
          </a:xfrm>
          <a:solidFill>
            <a:schemeClr val="bg1"/>
          </a:solidFill>
          <a:ln w="38100">
            <a:solidFill>
              <a:srgbClr val="FD2501"/>
            </a:solidFill>
            <a:prstDash val="sysDash"/>
          </a:ln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kumimoji="1" lang="ja-JP" altLang="en-US" sz="4400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たばこを絶対吸わない！</a:t>
            </a:r>
            <a:endParaRPr kumimoji="1" lang="en-US" altLang="ja-JP" sz="4400" b="1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indent="0">
              <a:buNone/>
            </a:pPr>
            <a:r>
              <a:rPr lang="ja-JP" altLang="en-US" sz="4400"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他人のたばこの煙を避ける</a:t>
            </a:r>
            <a:endParaRPr kumimoji="1" lang="ja-JP" altLang="en-US" sz="4400" b="1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611560" y="4077072"/>
            <a:ext cx="7920880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000" b="1" smtClean="0">
                <a:solidFill>
                  <a:srgbClr val="FF0000"/>
                </a:solidFill>
              </a:rPr>
              <a:t>がん予防の最大の近道！</a:t>
            </a:r>
            <a:endParaRPr kumimoji="1" lang="ja-JP" altLang="en-US" sz="5000" b="1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656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５つの生活習慣①</a:t>
            </a:r>
            <a:endParaRPr kumimoji="1" lang="ja-JP" altLang="en-US" sz="2800"/>
          </a:p>
        </p:txBody>
      </p:sp>
      <p:pic>
        <p:nvPicPr>
          <p:cNvPr id="6146" name="Picture 2" descr="C:\Users\H27031667\Desktop\新しいフォルダー\禁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76872"/>
            <a:ext cx="77345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8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64" y="2104256"/>
            <a:ext cx="7920880" cy="1684784"/>
          </a:xfrm>
          <a:solidFill>
            <a:schemeClr val="bg1"/>
          </a:solidFill>
          <a:ln w="38100">
            <a:solidFill>
              <a:srgbClr val="FD2501"/>
            </a:solidFill>
            <a:prstDash val="sysDash"/>
          </a:ln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ja-JP" altLang="en-US" sz="4400"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お酒</a:t>
            </a:r>
            <a:r>
              <a:rPr lang="ja-JP" altLang="en-US" sz="4400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を飲み過ぎない</a:t>
            </a:r>
            <a:endParaRPr kumimoji="1" lang="en-US" altLang="ja-JP" sz="4400" b="1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indent="0">
              <a:buNone/>
            </a:pPr>
            <a:r>
              <a:rPr lang="ja-JP" altLang="en-US" sz="4400"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節度</a:t>
            </a:r>
            <a:r>
              <a:rPr lang="ja-JP" altLang="en-US" sz="4400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ある飲酒を</a:t>
            </a:r>
            <a:r>
              <a:rPr lang="ja-JP" altLang="en-US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b="1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歳をすぎてから）</a:t>
            </a:r>
            <a:endParaRPr kumimoji="1" lang="ja-JP" altLang="en-US" sz="4400" b="1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611560" y="4077072"/>
            <a:ext cx="7920880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rgbClr val="002060"/>
                </a:solidFill>
              </a:rPr>
              <a:t>飲む場合</a:t>
            </a:r>
            <a:r>
              <a:rPr lang="ja-JP" altLang="en-US" sz="2800" b="1" smtClean="0">
                <a:solidFill>
                  <a:srgbClr val="002060"/>
                </a:solidFill>
              </a:rPr>
              <a:t>は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kumimoji="1" lang="ja-JP" altLang="en-US" sz="2800" b="1" smtClean="0">
                <a:solidFill>
                  <a:srgbClr val="002060"/>
                </a:solidFill>
              </a:rPr>
              <a:t>日本酒ならコップ１杯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kumimoji="1" lang="ja-JP" altLang="en-US" sz="2800" b="1" smtClean="0">
                <a:solidFill>
                  <a:srgbClr val="002060"/>
                </a:solidFill>
              </a:rPr>
              <a:t>ビールなら大瓶１本程度まで</a:t>
            </a:r>
            <a:endParaRPr kumimoji="1" lang="en-US" altLang="ja-JP" sz="2800" b="1" smtClean="0">
              <a:solidFill>
                <a:srgbClr val="002060"/>
              </a:solidFill>
            </a:endParaRP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rgbClr val="002060"/>
                </a:solidFill>
              </a:rPr>
              <a:t>飲まない人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飲めない人は無理に飲まない</a:t>
            </a:r>
            <a:endParaRPr kumimoji="1" lang="ja-JP" altLang="en-US" sz="2800" b="1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656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５つの生活習慣②</a:t>
            </a:r>
            <a:endParaRPr kumimoji="1" lang="ja-JP" altLang="en-US" sz="2800"/>
          </a:p>
        </p:txBody>
      </p:sp>
      <p:pic>
        <p:nvPicPr>
          <p:cNvPr id="7170" name="Picture 2" descr="C:\Users\H27031667\Desktop\新しいフォルダー\お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32856"/>
            <a:ext cx="1296144" cy="9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78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64" y="1844824"/>
            <a:ext cx="7920880" cy="1684784"/>
          </a:xfrm>
          <a:solidFill>
            <a:schemeClr val="bg1"/>
          </a:solidFill>
          <a:ln w="38100">
            <a:solidFill>
              <a:srgbClr val="FD2501"/>
            </a:solidFill>
            <a:prstDash val="sysDash"/>
          </a:ln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食生活を見直す</a:t>
            </a:r>
            <a:endParaRPr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indent="0">
              <a:buNone/>
            </a:pP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偏らずバランスよくとる</a:t>
            </a:r>
            <a:endParaRPr kumimoji="1"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611560" y="3717032"/>
            <a:ext cx="7920880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rgbClr val="002060"/>
                </a:solidFill>
              </a:rPr>
              <a:t>塩蔵食品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食塩の摂取は最小限に</a:t>
            </a:r>
            <a:endParaRPr lang="en-US" altLang="ja-JP" sz="1600" b="1" smtClean="0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rgbClr val="002060"/>
                </a:solidFill>
              </a:rPr>
              <a:t>野菜</a:t>
            </a:r>
            <a:r>
              <a:rPr lang="ja-JP" altLang="en-US" sz="2800" b="1" smtClean="0">
                <a:solidFill>
                  <a:srgbClr val="002060"/>
                </a:solidFill>
              </a:rPr>
              <a:t>や果物をしっかりとる</a:t>
            </a:r>
            <a:endParaRPr lang="ja-JP" altLang="en-US" sz="2800" b="1">
              <a:solidFill>
                <a:srgbClr val="002060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rgbClr val="002060"/>
                </a:solidFill>
              </a:rPr>
              <a:t>熱い飲食物は冷ましてからとる</a:t>
            </a:r>
            <a:endParaRPr lang="en-US" altLang="ja-JP" sz="2800" b="1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rgbClr val="002060"/>
                </a:solidFill>
              </a:rPr>
              <a:t>加工</a:t>
            </a:r>
            <a:r>
              <a:rPr lang="ja-JP" altLang="en-US" sz="2800" b="1" smtClean="0">
                <a:solidFill>
                  <a:srgbClr val="002060"/>
                </a:solidFill>
              </a:rPr>
              <a:t>肉･赤肉は適量を</a:t>
            </a:r>
            <a:r>
              <a:rPr lang="ja-JP" altLang="en-US" b="1" smtClean="0">
                <a:solidFill>
                  <a:srgbClr val="002060"/>
                </a:solidFill>
              </a:rPr>
              <a:t>（</a:t>
            </a:r>
            <a:r>
              <a:rPr lang="en-US" altLang="ja-JP" b="1" smtClean="0">
                <a:solidFill>
                  <a:srgbClr val="002060"/>
                </a:solidFill>
              </a:rPr>
              <a:t>500g/</a:t>
            </a:r>
            <a:r>
              <a:rPr lang="ja-JP" altLang="en-US" b="1" smtClean="0">
                <a:solidFill>
                  <a:srgbClr val="002060"/>
                </a:solidFill>
              </a:rPr>
              <a:t>週を超えないように）</a:t>
            </a:r>
            <a:endParaRPr lang="en-US" altLang="ja-JP" b="1" smtClean="0">
              <a:solidFill>
                <a:srgbClr val="002060"/>
              </a:solidFill>
            </a:endParaRPr>
          </a:p>
          <a:p>
            <a:r>
              <a:rPr lang="ja-JP" altLang="en-US" sz="2800" b="1">
                <a:solidFill>
                  <a:srgbClr val="002060"/>
                </a:solidFill>
              </a:rPr>
              <a:t>　</a:t>
            </a:r>
            <a:r>
              <a:rPr lang="en-US" altLang="ja-JP" sz="2800" b="1">
                <a:solidFill>
                  <a:srgbClr val="002060"/>
                </a:solidFill>
              </a:rPr>
              <a:t>〔</a:t>
            </a:r>
            <a:r>
              <a:rPr lang="ja-JP" altLang="en-US" sz="2800" b="1" smtClean="0">
                <a:solidFill>
                  <a:srgbClr val="002060"/>
                </a:solidFill>
              </a:rPr>
              <a:t>ハム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ソーセージ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牛肉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豚肉</a:t>
            </a:r>
            <a:r>
              <a:rPr lang="en-US" altLang="ja-JP" sz="2800" b="1" smtClean="0">
                <a:solidFill>
                  <a:srgbClr val="002060"/>
                </a:solidFill>
              </a:rPr>
              <a:t>､</a:t>
            </a:r>
            <a:r>
              <a:rPr lang="ja-JP" altLang="en-US" sz="2800" b="1" smtClean="0">
                <a:solidFill>
                  <a:srgbClr val="002060"/>
                </a:solidFill>
              </a:rPr>
              <a:t>羊肉</a:t>
            </a:r>
            <a:r>
              <a:rPr lang="en-US" altLang="ja-JP" sz="2800" b="1" smtClean="0">
                <a:solidFill>
                  <a:srgbClr val="002060"/>
                </a:solidFill>
              </a:rPr>
              <a:t>〕</a:t>
            </a:r>
            <a:r>
              <a:rPr lang="ja-JP" altLang="en-US" sz="2800" b="1" smtClean="0">
                <a:solidFill>
                  <a:srgbClr val="002060"/>
                </a:solidFill>
              </a:rPr>
              <a:t>　</a:t>
            </a:r>
            <a:endParaRPr lang="ja-JP" altLang="en-US" sz="2800" b="1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3216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５つの生活習慣③</a:t>
            </a:r>
            <a:endParaRPr kumimoji="1" lang="ja-JP" altLang="en-US" sz="2800"/>
          </a:p>
        </p:txBody>
      </p:sp>
      <p:pic>
        <p:nvPicPr>
          <p:cNvPr id="8194" name="Picture 2" descr="C:\Users\H27031667\Desktop\新しいフォルダー\食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296144" cy="14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0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64" y="1988840"/>
            <a:ext cx="7920880" cy="1684784"/>
          </a:xfrm>
          <a:solidFill>
            <a:schemeClr val="bg1"/>
          </a:solidFill>
          <a:ln w="38100">
            <a:solidFill>
              <a:srgbClr val="FD2501"/>
            </a:solidFill>
            <a:prstDash val="sysDash"/>
          </a:ln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ja-JP" altLang="en-US" sz="4400" b="1" spc="-30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からだ</a:t>
            </a: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を動かす</a:t>
            </a:r>
            <a:endParaRPr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indent="0">
              <a:buNone/>
            </a:pPr>
            <a:r>
              <a:rPr lang="ja-JP" altLang="en-US" sz="4400" b="1" spc="-30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日常生活</a:t>
            </a: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を活動的に</a:t>
            </a:r>
            <a:endParaRPr kumimoji="1"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596812" y="3933056"/>
            <a:ext cx="792088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800" b="1">
                <a:solidFill>
                  <a:srgbClr val="002060"/>
                </a:solidFill>
              </a:rPr>
              <a:t>ほぼ毎日</a:t>
            </a:r>
            <a:r>
              <a:rPr lang="ja-JP" altLang="en-US" sz="2800" b="1" smtClean="0">
                <a:solidFill>
                  <a:srgbClr val="002060"/>
                </a:solidFill>
              </a:rPr>
              <a:t>の適度な運動</a:t>
            </a:r>
            <a:endParaRPr lang="en-US" altLang="ja-JP" sz="2800" b="1" spc="-15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ja-JP" altLang="en-US" sz="2800" b="1" spc="-150">
                <a:solidFill>
                  <a:srgbClr val="002060"/>
                </a:solidFill>
              </a:rPr>
              <a:t>　</a:t>
            </a:r>
            <a:r>
              <a:rPr lang="en-US" altLang="ja-JP" sz="2800" b="1" spc="-150" smtClean="0">
                <a:solidFill>
                  <a:srgbClr val="002060"/>
                </a:solidFill>
              </a:rPr>
              <a:t>〔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１日合計：歩行で</a:t>
            </a:r>
            <a:r>
              <a:rPr lang="en-US" altLang="ja-JP" sz="2800" b="1" spc="-150" smtClean="0">
                <a:solidFill>
                  <a:srgbClr val="002060"/>
                </a:solidFill>
              </a:rPr>
              <a:t>60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分</a:t>
            </a:r>
            <a:r>
              <a:rPr lang="en-US" altLang="ja-JP" sz="2800" b="1" spc="-150" smtClean="0">
                <a:solidFill>
                  <a:srgbClr val="002060"/>
                </a:solidFill>
              </a:rPr>
              <a:t>､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自転車で</a:t>
            </a:r>
            <a:r>
              <a:rPr lang="en-US" altLang="ja-JP" sz="2800" b="1" spc="-150">
                <a:solidFill>
                  <a:srgbClr val="002060"/>
                </a:solidFill>
              </a:rPr>
              <a:t>30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分</a:t>
            </a:r>
            <a:r>
              <a:rPr lang="en-US" altLang="ja-JP" sz="2800" b="1" spc="-150" smtClean="0">
                <a:solidFill>
                  <a:srgbClr val="002060"/>
                </a:solidFill>
              </a:rPr>
              <a:t>〕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など</a:t>
            </a:r>
            <a:endParaRPr lang="en-US" altLang="ja-JP" sz="1600" b="1" spc="-15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800" b="1" smtClean="0">
                <a:solidFill>
                  <a:srgbClr val="002060"/>
                </a:solidFill>
              </a:rPr>
              <a:t>週１回の汗をかく運動</a:t>
            </a:r>
            <a:endParaRPr lang="en-US" altLang="ja-JP" sz="2800" b="1">
              <a:solidFill>
                <a:srgbClr val="002060"/>
              </a:solidFill>
            </a:endParaRPr>
          </a:p>
          <a:p>
            <a:r>
              <a:rPr lang="ja-JP" altLang="en-US" sz="2800" b="1" smtClean="0">
                <a:solidFill>
                  <a:srgbClr val="002060"/>
                </a:solidFill>
              </a:rPr>
              <a:t>　</a:t>
            </a:r>
            <a:r>
              <a:rPr lang="en-US" altLang="ja-JP" sz="2800" b="1" smtClean="0">
                <a:solidFill>
                  <a:srgbClr val="002060"/>
                </a:solidFill>
              </a:rPr>
              <a:t>〔30</a:t>
            </a:r>
            <a:r>
              <a:rPr lang="ja-JP" altLang="en-US" sz="2800" b="1" smtClean="0">
                <a:solidFill>
                  <a:srgbClr val="002060"/>
                </a:solidFill>
              </a:rPr>
              <a:t>分のランニング</a:t>
            </a:r>
            <a:r>
              <a:rPr lang="en-US" altLang="ja-JP" sz="2800" b="1" smtClean="0">
                <a:solidFill>
                  <a:srgbClr val="002060"/>
                </a:solidFill>
              </a:rPr>
              <a:t>､30</a:t>
            </a:r>
            <a:r>
              <a:rPr lang="ja-JP" altLang="en-US" sz="2800" b="1" smtClean="0">
                <a:solidFill>
                  <a:srgbClr val="002060"/>
                </a:solidFill>
              </a:rPr>
              <a:t>分のテニス</a:t>
            </a:r>
            <a:r>
              <a:rPr lang="en-US" altLang="ja-JP" sz="2800" b="1" smtClean="0">
                <a:solidFill>
                  <a:srgbClr val="002060"/>
                </a:solidFill>
              </a:rPr>
              <a:t>〕</a:t>
            </a:r>
            <a:r>
              <a:rPr lang="ja-JP" altLang="en-US" sz="2800" b="1" smtClean="0">
                <a:solidFill>
                  <a:srgbClr val="002060"/>
                </a:solidFill>
              </a:rPr>
              <a:t>など</a:t>
            </a:r>
            <a:endParaRPr lang="ja-JP" altLang="en-US" sz="2800" b="1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1277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５つの生活習慣④</a:t>
            </a:r>
            <a:endParaRPr kumimoji="1" lang="ja-JP" altLang="en-US" sz="2800"/>
          </a:p>
        </p:txBody>
      </p:sp>
      <p:pic>
        <p:nvPicPr>
          <p:cNvPr id="9218" name="Picture 2" descr="C:\Users\H27031667\Desktop\新しいフォルダー\歩き（女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86409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5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64" y="1988840"/>
            <a:ext cx="7920880" cy="1684784"/>
          </a:xfrm>
          <a:solidFill>
            <a:schemeClr val="bg1"/>
          </a:solidFill>
          <a:ln w="38100">
            <a:solidFill>
              <a:srgbClr val="FD2501"/>
            </a:solidFill>
            <a:prstDash val="sysDash"/>
          </a:ln>
        </p:spPr>
        <p:txBody>
          <a:bodyPr>
            <a:noAutofit/>
          </a:bodyPr>
          <a:lstStyle/>
          <a:p>
            <a:pPr marL="180000" indent="0">
              <a:buNone/>
            </a:pPr>
            <a:r>
              <a:rPr lang="ja-JP" altLang="en-US" sz="4400" b="1" spc="-30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適正体重</a:t>
            </a: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を保つ</a:t>
            </a:r>
            <a:endParaRPr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80000" indent="0">
              <a:buNone/>
            </a:pPr>
            <a:r>
              <a:rPr lang="ja-JP" altLang="en-US" sz="4400" b="1" spc="-30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ＢＭＩを訂正範囲内に</a:t>
            </a:r>
            <a:endParaRPr kumimoji="1" lang="en-US" altLang="ja-JP" sz="4400" b="1" spc="-30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668820" y="4509120"/>
            <a:ext cx="7863620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smtClean="0">
                <a:solidFill>
                  <a:srgbClr val="002060"/>
                </a:solidFill>
              </a:rPr>
              <a:t>中高年</a:t>
            </a:r>
            <a:r>
              <a:rPr lang="ja-JP" altLang="en-US" sz="3200" b="1">
                <a:solidFill>
                  <a:srgbClr val="002060"/>
                </a:solidFill>
              </a:rPr>
              <a:t>期</a:t>
            </a:r>
            <a:r>
              <a:rPr lang="ja-JP" altLang="en-US" sz="3200" b="1" smtClean="0">
                <a:solidFill>
                  <a:srgbClr val="002060"/>
                </a:solidFill>
              </a:rPr>
              <a:t>の適正ＢＭＩ値</a:t>
            </a:r>
            <a:endParaRPr lang="en-US" altLang="ja-JP" sz="3200" b="1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ja-JP" altLang="en-US" sz="2800" b="1" spc="-150" smtClean="0">
                <a:solidFill>
                  <a:srgbClr val="002060"/>
                </a:solidFill>
              </a:rPr>
              <a:t>　男性：</a:t>
            </a:r>
            <a:r>
              <a:rPr lang="ja-JP" altLang="en-US" sz="2800" b="1" u="sng" spc="-150">
                <a:solidFill>
                  <a:srgbClr val="002060"/>
                </a:solidFill>
              </a:rPr>
              <a:t>２１</a:t>
            </a:r>
            <a:r>
              <a:rPr lang="ja-JP" altLang="en-US" sz="2800" b="1" u="sng" spc="-150" smtClean="0">
                <a:solidFill>
                  <a:srgbClr val="002060"/>
                </a:solidFill>
              </a:rPr>
              <a:t>～２７</a:t>
            </a:r>
            <a:r>
              <a:rPr lang="ja-JP" altLang="en-US" sz="2800" b="1" spc="-150" smtClean="0">
                <a:solidFill>
                  <a:srgbClr val="002060"/>
                </a:solidFill>
              </a:rPr>
              <a:t>　 女性：</a:t>
            </a:r>
            <a:r>
              <a:rPr lang="ja-JP" altLang="en-US" sz="2800" b="1" u="sng" spc="-150">
                <a:solidFill>
                  <a:srgbClr val="002060"/>
                </a:solidFill>
              </a:rPr>
              <a:t>２１</a:t>
            </a:r>
            <a:r>
              <a:rPr lang="ja-JP" altLang="en-US" sz="2800" b="1" u="sng" spc="-150" smtClean="0">
                <a:solidFill>
                  <a:srgbClr val="002060"/>
                </a:solidFill>
              </a:rPr>
              <a:t>～２５</a:t>
            </a:r>
            <a:endParaRPr lang="en-US" altLang="ja-JP" sz="2800" b="1" u="sng" spc="-15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3200" b="1" spc="-15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ja-JP" altLang="en-US" sz="3200" b="1" spc="-15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痩せすぎても太りすぎてもよくない</a:t>
            </a:r>
            <a:r>
              <a:rPr lang="ja-JP" altLang="en-US" sz="3200" b="1" spc="-1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ja-JP" sz="3200" b="1" spc="-15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1277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５つの生活習慣⑤</a:t>
            </a:r>
            <a:endParaRPr kumimoji="1" lang="ja-JP" altLang="en-US" sz="2800"/>
          </a:p>
        </p:txBody>
      </p:sp>
      <p:pic>
        <p:nvPicPr>
          <p:cNvPr id="10242" name="Picture 2" descr="C:\Users\H27031667\Desktop\新しいフォルダー\kenkoushindan_taijyu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32856"/>
            <a:ext cx="716642" cy="14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683568" y="3861048"/>
            <a:ext cx="7776864" cy="504056"/>
          </a:xfrm>
          <a:prstGeom prst="wedgeRoundRectCallout">
            <a:avLst>
              <a:gd name="adj1" fmla="val -49034"/>
              <a:gd name="adj2" fmla="val -304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ＢＭＩ値</a:t>
            </a:r>
            <a:r>
              <a:rPr kumimoji="1" lang="en-US" altLang="ja-JP" smtClean="0"/>
              <a:t>(Body Mass Index </a:t>
            </a:r>
            <a:r>
              <a:rPr kumimoji="1" lang="ja-JP" altLang="en-US" smtClean="0"/>
              <a:t>肥満度</a:t>
            </a:r>
            <a:r>
              <a:rPr kumimoji="1" lang="en-US" altLang="ja-JP" smtClean="0"/>
              <a:t>) </a:t>
            </a:r>
            <a:r>
              <a:rPr kumimoji="1" lang="ja-JP" altLang="en-US" smtClean="0"/>
              <a:t>＝ 体重</a:t>
            </a:r>
            <a:r>
              <a:rPr kumimoji="1" lang="en-US" altLang="ja-JP" smtClean="0"/>
              <a:t>(kg)÷〔</a:t>
            </a:r>
            <a:r>
              <a:rPr kumimoji="1" lang="ja-JP" altLang="en-US" smtClean="0"/>
              <a:t>身長</a:t>
            </a:r>
            <a:r>
              <a:rPr kumimoji="1" lang="en-US" altLang="ja-JP" smtClean="0"/>
              <a:t>(m)×</a:t>
            </a:r>
            <a:r>
              <a:rPr kumimoji="1" lang="ja-JP" altLang="en-US" smtClean="0"/>
              <a:t>身長</a:t>
            </a:r>
            <a:r>
              <a:rPr lang="en-US" altLang="ja-JP"/>
              <a:t>(m</a:t>
            </a:r>
            <a:r>
              <a:rPr lang="en-US" altLang="ja-JP" smtClean="0"/>
              <a:t>)〕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1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836712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8" name="角丸四角形 7"/>
          <p:cNvSpPr/>
          <p:nvPr/>
        </p:nvSpPr>
        <p:spPr>
          <a:xfrm>
            <a:off x="495308" y="1484146"/>
            <a:ext cx="8064896" cy="4680520"/>
          </a:xfrm>
          <a:prstGeom prst="roundRect">
            <a:avLst>
              <a:gd name="adj" fmla="val 112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8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u="sng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感染性要因対策</a:t>
            </a:r>
            <a:endParaRPr kumimoji="1" lang="ja-JP" altLang="en-US" sz="3600" b="1" u="sng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99592" y="2474564"/>
            <a:ext cx="3600400" cy="19656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smtClean="0"/>
              <a:t>肝炎</a:t>
            </a:r>
            <a:r>
              <a:rPr lang="ja-JP" altLang="en-US" sz="4000"/>
              <a:t>ｳｨﾙｽ</a:t>
            </a:r>
            <a:r>
              <a:rPr lang="ja-JP" altLang="en-US" sz="4000" smtClean="0"/>
              <a:t>感染</a:t>
            </a:r>
            <a:r>
              <a:rPr lang="ja-JP" altLang="en-US" sz="4000"/>
              <a:t>検査</a:t>
            </a:r>
            <a:endParaRPr kumimoji="1" lang="ja-JP" altLang="en-US" sz="4000"/>
          </a:p>
        </p:txBody>
      </p:sp>
      <p:sp>
        <p:nvSpPr>
          <p:cNvPr id="10" name="円/楕円 9"/>
          <p:cNvSpPr/>
          <p:nvPr/>
        </p:nvSpPr>
        <p:spPr>
          <a:xfrm>
            <a:off x="4772438" y="2471420"/>
            <a:ext cx="3327954" cy="19656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/>
              <a:t>ピロリ</a:t>
            </a:r>
            <a:r>
              <a:rPr lang="ja-JP" altLang="en-US" sz="4000" smtClean="0"/>
              <a:t>菌</a:t>
            </a:r>
            <a:endParaRPr lang="en-US" altLang="ja-JP" sz="4000" smtClean="0"/>
          </a:p>
          <a:p>
            <a:pPr algn="ctr"/>
            <a:r>
              <a:rPr lang="ja-JP" altLang="en-US" sz="4000" smtClean="0"/>
              <a:t>感染検査</a:t>
            </a:r>
            <a:endParaRPr kumimoji="1" lang="ja-JP" altLang="en-US" sz="4000"/>
          </a:p>
        </p:txBody>
      </p:sp>
      <p:sp>
        <p:nvSpPr>
          <p:cNvPr id="11" name="角丸四角形 10"/>
          <p:cNvSpPr/>
          <p:nvPr/>
        </p:nvSpPr>
        <p:spPr>
          <a:xfrm>
            <a:off x="1403649" y="4725145"/>
            <a:ext cx="6407832" cy="1112618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rgbClr val="FD2501"/>
                </a:solidFill>
              </a:rPr>
              <a:t>子宮頸がん</a:t>
            </a:r>
            <a:r>
              <a:rPr lang="ja-JP" altLang="en-US" sz="2800" b="1" smtClean="0">
                <a:solidFill>
                  <a:srgbClr val="FD2501"/>
                </a:solidFill>
              </a:rPr>
              <a:t>ワクチン接種</a:t>
            </a:r>
            <a:r>
              <a:rPr lang="ja-JP" altLang="en-US" sz="2800" smtClean="0">
                <a:solidFill>
                  <a:srgbClr val="002060"/>
                </a:solidFill>
              </a:rPr>
              <a:t>について</a:t>
            </a:r>
            <a:endParaRPr lang="en-US" altLang="ja-JP" sz="2800" smtClean="0">
              <a:solidFill>
                <a:srgbClr val="002060"/>
              </a:solidFill>
            </a:endParaRPr>
          </a:p>
          <a:p>
            <a:pPr algn="ctr"/>
            <a:r>
              <a:rPr lang="ja-JP" altLang="en-US" sz="2800" smtClean="0">
                <a:solidFill>
                  <a:srgbClr val="002060"/>
                </a:solidFill>
              </a:rPr>
              <a:t>積極的推奨は現在差し控え措置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104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5" name="角丸四角形 4"/>
          <p:cNvSpPr/>
          <p:nvPr/>
        </p:nvSpPr>
        <p:spPr>
          <a:xfrm>
            <a:off x="683568" y="1700808"/>
            <a:ext cx="7848872" cy="115212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予防法を守ること</a:t>
            </a:r>
            <a:endParaRPr kumimoji="1" lang="ja-JP" altLang="en-US" sz="540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067944" y="2996952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1560" y="3861048"/>
            <a:ext cx="7848872" cy="2088232"/>
          </a:xfrm>
          <a:prstGeom prst="round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540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</a:t>
            </a:r>
            <a:r>
              <a:rPr lang="ja-JP" altLang="en-US" sz="5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にかかる</a:t>
            </a:r>
            <a:r>
              <a:rPr lang="ja-JP" altLang="en-US" sz="540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危険性</a:t>
            </a:r>
            <a:r>
              <a:rPr lang="ja-JP" altLang="en-US" sz="5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</a:t>
            </a:r>
            <a:endParaRPr lang="en-US" altLang="ja-JP" sz="5400" smtClean="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5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減らす</a:t>
            </a:r>
            <a:endParaRPr kumimoji="1" lang="ja-JP" altLang="en-US" sz="540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8" y="62373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/>
              <a:t>※</a:t>
            </a:r>
            <a:r>
              <a:rPr kumimoji="1" lang="ja-JP" altLang="en-US" smtClean="0"/>
              <a:t>絶対にかからないということではありません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5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16632"/>
            <a:ext cx="8229600" cy="1600200"/>
          </a:xfrm>
        </p:spPr>
        <p:txBody>
          <a:bodyPr/>
          <a:lstStyle/>
          <a:p>
            <a:r>
              <a:rPr lang="ja-JP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日本人の何人にひとりが一生のうちに</a:t>
            </a:r>
            <a:r>
              <a:rPr lang="ja-JP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</a:t>
            </a:r>
            <a:r>
              <a:rPr lang="ja-JP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になるでしょうか？</a:t>
            </a:r>
            <a:endParaRPr kumimoji="1" lang="ja-JP" altLang="en-US" sz="44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2060848"/>
            <a:ext cx="4032448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ja-JP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①100</a:t>
            </a:r>
            <a:r>
              <a:rPr kumimoji="0" lang="en-US" sz="3600" b="1">
                <a:solidFill>
                  <a:prstClr val="black"/>
                </a:solidFill>
                <a:latin typeface="Arial" pitchFamily="34" charset="0"/>
              </a:rPr>
              <a:t>人にひとり</a:t>
            </a:r>
            <a:endParaRPr kumimoji="0" lang="ja-JP" altLang="en-US" sz="3600" b="1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ja-JP" altLang="en-US" sz="3600" b="1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ja-JP" altLang="en-US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② </a:t>
            </a:r>
            <a:r>
              <a:rPr kumimoji="0" lang="en-US" altLang="ja-JP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50</a:t>
            </a:r>
            <a:r>
              <a:rPr kumimoji="0" lang="ja-JP" altLang="en-US" sz="3600" b="1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人にひとり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ja-JP" altLang="en-US" sz="3600" b="1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ja-JP" altLang="en-US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③ </a:t>
            </a:r>
            <a:r>
              <a:rPr kumimoji="0" lang="en-US" altLang="ja-JP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10</a:t>
            </a:r>
            <a:r>
              <a:rPr kumimoji="0" lang="ja-JP" altLang="en-US" sz="3600" b="1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人にひとり</a:t>
            </a: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ja-JP" altLang="en-US" sz="3600" b="1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ja-JP" altLang="en-US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④ </a:t>
            </a:r>
            <a:r>
              <a:rPr kumimoji="0" lang="en-US" altLang="ja-JP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2</a:t>
            </a:r>
            <a:r>
              <a:rPr kumimoji="0" lang="ja-JP" altLang="en-US" sz="3600" b="1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人</a:t>
            </a:r>
            <a:r>
              <a:rPr kumimoji="0" lang="ja-JP" altLang="en-US" sz="3600" b="1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にひとり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71" y="2132856"/>
            <a:ext cx="2767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3561"/>
            <a:ext cx="2270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285184" y="4230861"/>
            <a:ext cx="2743200" cy="422275"/>
            <a:chOff x="3387" y="2722"/>
            <a:chExt cx="1728" cy="266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2723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2722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2729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" y="2730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" y="2729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" y="2729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" y="2729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2729"/>
              <a:ext cx="14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285184" y="4653136"/>
            <a:ext cx="2759075" cy="1701800"/>
            <a:chOff x="3385" y="2986"/>
            <a:chExt cx="1738" cy="1072"/>
          </a:xfrm>
        </p:grpSpPr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3385" y="2986"/>
              <a:ext cx="1728" cy="266"/>
              <a:chOff x="3387" y="2722"/>
              <a:chExt cx="1728" cy="266"/>
            </a:xfrm>
          </p:grpSpPr>
          <p:pic>
            <p:nvPicPr>
              <p:cNvPr id="54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723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5" name="Group 21"/>
              <p:cNvGrpSpPr>
                <a:grpSpLocks/>
              </p:cNvGrpSpPr>
              <p:nvPr/>
            </p:nvGrpSpPr>
            <p:grpSpPr bwMode="auto">
              <a:xfrm>
                <a:off x="3387" y="2722"/>
                <a:ext cx="1728" cy="266"/>
                <a:chOff x="3387" y="2722"/>
                <a:chExt cx="1728" cy="266"/>
              </a:xfrm>
            </p:grpSpPr>
            <p:pic>
              <p:nvPicPr>
                <p:cNvPr id="57" name="Picture 2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723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" name="Picture 2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" y="2722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Picture 2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" y="2730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2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2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2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1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2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0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6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" y="2722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31"/>
            <p:cNvGrpSpPr>
              <a:grpSpLocks/>
            </p:cNvGrpSpPr>
            <p:nvPr/>
          </p:nvGrpSpPr>
          <p:grpSpPr bwMode="auto">
            <a:xfrm>
              <a:off x="3393" y="3250"/>
              <a:ext cx="1728" cy="266"/>
              <a:chOff x="3387" y="2722"/>
              <a:chExt cx="1728" cy="266"/>
            </a:xfrm>
          </p:grpSpPr>
          <p:pic>
            <p:nvPicPr>
              <p:cNvPr id="43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723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4" name="Group 33"/>
              <p:cNvGrpSpPr>
                <a:grpSpLocks/>
              </p:cNvGrpSpPr>
              <p:nvPr/>
            </p:nvGrpSpPr>
            <p:grpSpPr bwMode="auto">
              <a:xfrm>
                <a:off x="3387" y="2722"/>
                <a:ext cx="1728" cy="266"/>
                <a:chOff x="3387" y="2722"/>
                <a:chExt cx="1728" cy="266"/>
              </a:xfrm>
            </p:grpSpPr>
            <p:pic>
              <p:nvPicPr>
                <p:cNvPr id="46" name="Picture 3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723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3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" y="2722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3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3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" y="2730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3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2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" name="Picture 3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" name="Picture 4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1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" name="Picture 4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0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5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" y="2722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3395" y="3525"/>
              <a:ext cx="1728" cy="266"/>
              <a:chOff x="3387" y="2722"/>
              <a:chExt cx="1728" cy="266"/>
            </a:xfrm>
          </p:grpSpPr>
          <p:pic>
            <p:nvPicPr>
              <p:cNvPr id="32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723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" name="Group 45"/>
              <p:cNvGrpSpPr>
                <a:grpSpLocks/>
              </p:cNvGrpSpPr>
              <p:nvPr/>
            </p:nvGrpSpPr>
            <p:grpSpPr bwMode="auto">
              <a:xfrm>
                <a:off x="3387" y="2722"/>
                <a:ext cx="1728" cy="266"/>
                <a:chOff x="3387" y="2722"/>
                <a:chExt cx="1728" cy="266"/>
              </a:xfrm>
            </p:grpSpPr>
            <p:pic>
              <p:nvPicPr>
                <p:cNvPr id="35" name="Picture 4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723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" y="2722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" y="2730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5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2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5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5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1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5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0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4" name="Picture 5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" y="2722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3394" y="3792"/>
              <a:ext cx="1728" cy="266"/>
              <a:chOff x="3387" y="2722"/>
              <a:chExt cx="1728" cy="266"/>
            </a:xfrm>
          </p:grpSpPr>
          <p:pic>
            <p:nvPicPr>
              <p:cNvPr id="21" name="Picture 5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723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>
                <a:off x="3387" y="2722"/>
                <a:ext cx="1728" cy="266"/>
                <a:chOff x="3387" y="2722"/>
                <a:chExt cx="1728" cy="266"/>
              </a:xfrm>
            </p:grpSpPr>
            <p:pic>
              <p:nvPicPr>
                <p:cNvPr id="24" name="Picture 5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15" y="2723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5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" y="2722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6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7" y="2730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6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2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6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6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6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1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6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0" y="2729"/>
                  <a:ext cx="14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3" name="Picture 6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" y="2722"/>
                <a:ext cx="14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5" name="Oval 67"/>
          <p:cNvSpPr>
            <a:spLocks noChangeArrowheads="1"/>
          </p:cNvSpPr>
          <p:nvPr/>
        </p:nvSpPr>
        <p:spPr bwMode="auto">
          <a:xfrm>
            <a:off x="683568" y="5133076"/>
            <a:ext cx="3581400" cy="11430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1052736"/>
          </a:xfrm>
        </p:spPr>
        <p:txBody>
          <a:bodyPr anchor="ctr" anchorCtr="0"/>
          <a:lstStyle/>
          <a:p>
            <a:r>
              <a:rPr kumimoji="1" lang="ja-JP" altLang="en-US" b="1" spc="-150" smtClean="0"/>
              <a:t>日本人のためのがん予防法</a:t>
            </a:r>
            <a:endParaRPr kumimoji="1" lang="ja-JP" altLang="en-US" b="1" spc="-150"/>
          </a:p>
        </p:txBody>
      </p:sp>
      <p:sp>
        <p:nvSpPr>
          <p:cNvPr id="5" name="角丸四角形 4"/>
          <p:cNvSpPr/>
          <p:nvPr/>
        </p:nvSpPr>
        <p:spPr>
          <a:xfrm>
            <a:off x="683568" y="1556792"/>
            <a:ext cx="7848872" cy="115212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予防法を守ること</a:t>
            </a:r>
            <a:endParaRPr kumimoji="1" lang="ja-JP" altLang="en-US" sz="540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995936" y="2852936"/>
            <a:ext cx="115212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83568" y="3501008"/>
            <a:ext cx="7848872" cy="1152128"/>
          </a:xfrm>
          <a:prstGeom prst="roundRect">
            <a:avLst/>
          </a:prstGeom>
          <a:ln w="762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</a:t>
            </a:r>
            <a:r>
              <a:rPr lang="ja-JP" altLang="en-US" sz="4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にかかる</a:t>
            </a:r>
            <a:r>
              <a:rPr lang="ja-JP" altLang="en-US" sz="440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危険性</a:t>
            </a:r>
            <a:r>
              <a:rPr lang="ja-JP" altLang="en-US" sz="44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を減らす</a:t>
            </a:r>
            <a:endParaRPr kumimoji="1" lang="ja-JP" altLang="en-US" sz="440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7405" y="479715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smtClean="0">
                <a:solidFill>
                  <a:srgbClr val="FF0000"/>
                </a:solidFill>
              </a:rPr>
              <a:t>※</a:t>
            </a:r>
            <a:r>
              <a:rPr kumimoji="1" lang="ja-JP" altLang="en-US" sz="2400" smtClean="0">
                <a:solidFill>
                  <a:srgbClr val="FF0000"/>
                </a:solidFill>
              </a:rPr>
              <a:t>絶対にかからないということではありません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47564" y="5373215"/>
            <a:ext cx="7848872" cy="1037729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定期的</a:t>
            </a:r>
            <a:r>
              <a:rPr lang="ja-JP" altLang="en-US" sz="40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r>
              <a:rPr lang="ja-JP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がん検診</a:t>
            </a:r>
            <a:r>
              <a:rPr lang="ja-JP" altLang="en-US" sz="4000" smtClean="0">
                <a:solidFill>
                  <a:srgbClr val="00206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も重要です！</a:t>
            </a:r>
            <a:endParaRPr kumimoji="1" lang="ja-JP" altLang="en-US" sz="4000">
              <a:solidFill>
                <a:srgbClr val="00206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93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457200" y="2992412"/>
            <a:ext cx="8229600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がん</a:t>
            </a:r>
            <a:r>
              <a:rPr lang="ja-JP" altLang="en-US" sz="7200" b="1">
                <a:latin typeface="+mn-ea"/>
              </a:rPr>
              <a:t>検診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44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836712"/>
          </a:xfrm>
        </p:spPr>
        <p:txBody>
          <a:bodyPr anchor="ctr" anchorCtr="0"/>
          <a:lstStyle/>
          <a:p>
            <a:r>
              <a:rPr lang="ja-JP" altLang="en-US" b="1" spc="-150"/>
              <a:t>がん検診</a:t>
            </a:r>
            <a:r>
              <a:rPr lang="ja-JP" altLang="en-US" b="1" spc="-150" smtClean="0"/>
              <a:t>の</a:t>
            </a:r>
            <a:r>
              <a:rPr lang="ja-JP" altLang="en-US" b="1" spc="-150"/>
              <a:t>重要性</a:t>
            </a:r>
            <a:endParaRPr kumimoji="1" lang="ja-JP" altLang="en-US" b="1" spc="-15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6" y="1781527"/>
            <a:ext cx="8940828" cy="43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20260" y="1196752"/>
            <a:ext cx="732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3200" smtClean="0">
                <a:latin typeface="+mn-ea"/>
              </a:rPr>
              <a:t>茨城県</a:t>
            </a:r>
            <a:r>
              <a:rPr lang="ja-JP" altLang="ja-JP" sz="3200" dirty="0">
                <a:latin typeface="+mn-ea"/>
              </a:rPr>
              <a:t>における部位別</a:t>
            </a:r>
            <a:r>
              <a:rPr lang="ja-JP" altLang="ja-JP" sz="3200">
                <a:latin typeface="+mn-ea"/>
              </a:rPr>
              <a:t>５年</a:t>
            </a:r>
            <a:r>
              <a:rPr lang="ja-JP" altLang="ja-JP" sz="3200" smtClean="0">
                <a:latin typeface="+mn-ea"/>
              </a:rPr>
              <a:t>生存率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5976" y="623731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出典：「茨城県地域がん登録事業</a:t>
            </a:r>
            <a:r>
              <a:rPr lang="en-US" altLang="ja-JP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平成</a:t>
            </a:r>
            <a:r>
              <a:rPr lang="en-US" altLang="ja-JP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18</a:t>
            </a:r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lang="en-US" altLang="ja-JP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23</a:t>
            </a:r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年</a:t>
            </a:r>
            <a:r>
              <a:rPr lang="en-US" altLang="ja-JP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」</a:t>
            </a:r>
            <a:endParaRPr kumimoji="1" lang="ja-JP" altLang="en-US" sz="1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1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836712"/>
          </a:xfrm>
        </p:spPr>
        <p:txBody>
          <a:bodyPr anchor="ctr" anchorCtr="0"/>
          <a:lstStyle/>
          <a:p>
            <a:r>
              <a:rPr lang="ja-JP" altLang="en-US" b="1" spc="-150"/>
              <a:t>がん検診</a:t>
            </a:r>
            <a:r>
              <a:rPr lang="ja-JP" altLang="en-US" b="1" spc="-150" smtClean="0"/>
              <a:t>の</a:t>
            </a:r>
            <a:r>
              <a:rPr lang="ja-JP" altLang="en-US" b="1" spc="-150"/>
              <a:t>重要性</a:t>
            </a:r>
            <a:endParaRPr kumimoji="1" lang="ja-JP" altLang="en-US" b="1" spc="-150"/>
          </a:p>
        </p:txBody>
      </p:sp>
      <p:pic>
        <p:nvPicPr>
          <p:cNvPr id="9" name="コンテンツ プレースホルダー 8" descr="figure01_zenkok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96944" cy="558345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075696" y="2082334"/>
            <a:ext cx="7416824" cy="338554"/>
            <a:chOff x="1043608" y="2082334"/>
            <a:chExt cx="7416824" cy="338554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1043608" y="2420888"/>
              <a:ext cx="7416824" cy="0"/>
            </a:xfrm>
            <a:prstGeom prst="line">
              <a:avLst/>
            </a:prstGeom>
            <a:ln w="63500">
              <a:solidFill>
                <a:srgbClr val="FD25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198327" y="2082334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50</a:t>
              </a:r>
              <a:r>
                <a:rPr kumimoji="1" lang="ja-JP" altLang="en-US" sz="1600" b="1" smtClean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％ライン</a:t>
              </a:r>
              <a:endParaRPr kumimoji="1" lang="ja-JP" altLang="en-US" sz="1600"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1075696" y="5225286"/>
            <a:ext cx="1042791" cy="6228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胃がん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検診</a:t>
            </a:r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610691" y="5245700"/>
            <a:ext cx="1183664" cy="6228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大腸</a:t>
            </a:r>
            <a:r>
              <a:rPr kumimoji="1" lang="ja-JP" altLang="en-US" smtClean="0"/>
              <a:t>がん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検診</a:t>
            </a:r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174631" y="5265364"/>
            <a:ext cx="1042791" cy="6228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肺</a:t>
            </a:r>
            <a:r>
              <a:rPr kumimoji="1" lang="ja-JP" altLang="en-US" smtClean="0"/>
              <a:t>がん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検診</a:t>
            </a:r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940152" y="5293170"/>
            <a:ext cx="1042791" cy="6228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乳</a:t>
            </a:r>
            <a:r>
              <a:rPr kumimoji="1" lang="ja-JP" altLang="en-US" smtClean="0"/>
              <a:t>がん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検診</a:t>
            </a:r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7236297" y="5293171"/>
            <a:ext cx="1256224" cy="6228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子宮</a:t>
            </a:r>
            <a:r>
              <a:rPr kumimoji="1" lang="ja-JP" altLang="en-US" smtClean="0"/>
              <a:t>がん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検診</a:t>
            </a:r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0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836712"/>
          </a:xfrm>
        </p:spPr>
        <p:txBody>
          <a:bodyPr anchor="ctr" anchorCtr="0"/>
          <a:lstStyle/>
          <a:p>
            <a:r>
              <a:rPr lang="ja-JP" altLang="en-US" b="1" spc="-150"/>
              <a:t>がん検診</a:t>
            </a:r>
            <a:r>
              <a:rPr lang="ja-JP" altLang="en-US" b="1" spc="-150" smtClean="0"/>
              <a:t>の</a:t>
            </a:r>
            <a:r>
              <a:rPr lang="ja-JP" altLang="en-US" b="1" spc="-150"/>
              <a:t>重要性</a:t>
            </a:r>
            <a:endParaRPr kumimoji="1" lang="ja-JP" altLang="en-US" b="1" spc="-1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3407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mtClean="0"/>
              <a:t>がんは無症状のうちに進行します</a:t>
            </a:r>
            <a:endParaRPr kumimoji="1" lang="ja-JP" altLang="en-US" sz="4000"/>
          </a:p>
        </p:txBody>
      </p:sp>
      <p:sp>
        <p:nvSpPr>
          <p:cNvPr id="5" name="角丸四角形 4"/>
          <p:cNvSpPr/>
          <p:nvPr/>
        </p:nvSpPr>
        <p:spPr>
          <a:xfrm>
            <a:off x="539552" y="2132856"/>
            <a:ext cx="8136904" cy="1872208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1" lang="ja-JP" altLang="en-US" sz="6600" b="1" cap="all" smtClean="0">
                <a:ln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早期発見・早期治療</a:t>
            </a:r>
            <a:endParaRPr kumimoji="1" lang="ja-JP" altLang="en-US" sz="6600" b="1" cap="all">
              <a:ln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69487" y="4345612"/>
            <a:ext cx="756084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smtClean="0">
                <a:solidFill>
                  <a:srgbClr val="002060"/>
                </a:solidFill>
              </a:rPr>
              <a:t>定期的にがん検診を受診しましょう</a:t>
            </a:r>
            <a:endParaRPr kumimoji="1" lang="ja-JP" altLang="en-US" sz="3200">
              <a:solidFill>
                <a:srgbClr val="00206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69487" y="5381600"/>
            <a:ext cx="756084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rgbClr val="002060"/>
                </a:solidFill>
              </a:rPr>
              <a:t>身近な人</a:t>
            </a:r>
            <a:r>
              <a:rPr lang="ja-JP" altLang="en-US" sz="3200" smtClean="0">
                <a:solidFill>
                  <a:srgbClr val="002060"/>
                </a:solidFill>
              </a:rPr>
              <a:t>にがん検診を</a:t>
            </a:r>
            <a:r>
              <a:rPr lang="ja-JP" altLang="en-US" sz="3200">
                <a:solidFill>
                  <a:srgbClr val="002060"/>
                </a:solidFill>
              </a:rPr>
              <a:t>勧め</a:t>
            </a:r>
            <a:r>
              <a:rPr kumimoji="1" lang="ja-JP" altLang="en-US" sz="3200" smtClean="0">
                <a:solidFill>
                  <a:srgbClr val="002060"/>
                </a:solidFill>
              </a:rPr>
              <a:t>ましょう</a:t>
            </a:r>
            <a:endParaRPr kumimoji="1" lang="ja-JP" altLang="en-US" sz="320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5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836712"/>
          </a:xfrm>
        </p:spPr>
        <p:txBody>
          <a:bodyPr anchor="ctr" anchorCtr="0"/>
          <a:lstStyle/>
          <a:p>
            <a:r>
              <a:rPr lang="ja-JP" altLang="en-US" b="1" spc="-150"/>
              <a:t>がん検診</a:t>
            </a:r>
            <a:r>
              <a:rPr lang="ja-JP" altLang="en-US" b="1" spc="-150" smtClean="0"/>
              <a:t>の</a:t>
            </a:r>
            <a:r>
              <a:rPr lang="ja-JP" altLang="en-US" b="1" spc="-150"/>
              <a:t>重要性</a:t>
            </a:r>
            <a:endParaRPr kumimoji="1" lang="ja-JP" altLang="en-US" b="1" spc="-1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34076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/>
              <a:t>特</a:t>
            </a:r>
            <a:r>
              <a:rPr lang="ja-JP" altLang="en-US" sz="4000" smtClean="0"/>
              <a:t>に女子生徒のみなさんへ</a:t>
            </a:r>
            <a:endParaRPr kumimoji="1" lang="ja-JP" altLang="en-US" sz="4000"/>
          </a:p>
        </p:txBody>
      </p:sp>
      <p:sp>
        <p:nvSpPr>
          <p:cNvPr id="5" name="角丸四角形 4"/>
          <p:cNvSpPr/>
          <p:nvPr/>
        </p:nvSpPr>
        <p:spPr>
          <a:xfrm>
            <a:off x="539552" y="2116812"/>
            <a:ext cx="8136904" cy="3112388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1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3000"/>
              </a:spcAft>
            </a:pPr>
            <a:r>
              <a:rPr lang="ja-JP" altLang="en-US" sz="5400" b="1" cap="all" smtClean="0">
                <a:ln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子宮</a:t>
            </a:r>
            <a:r>
              <a:rPr lang="ja-JP" altLang="en-US" sz="5400" b="1" cap="all">
                <a:ln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がん</a:t>
            </a:r>
            <a:r>
              <a:rPr lang="ja-JP" altLang="en-US" sz="5400" b="1" cap="all" smtClean="0">
                <a:ln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検診</a:t>
            </a:r>
            <a:r>
              <a:rPr lang="ja-JP" altLang="en-US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→</a:t>
            </a:r>
            <a:r>
              <a:rPr lang="en-US" altLang="ja-JP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</a:t>
            </a:r>
            <a:r>
              <a:rPr lang="ja-JP" altLang="en-US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歳から</a:t>
            </a:r>
            <a:endParaRPr lang="en-US" altLang="ja-JP" sz="5400" cap="all" smtClean="0">
              <a:ln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spcAft>
                <a:spcPts val="3000"/>
              </a:spcAft>
            </a:pPr>
            <a:r>
              <a:rPr lang="ja-JP" altLang="en-US" sz="5400" b="1" cap="all" smtClean="0">
                <a:ln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乳がん検診　</a:t>
            </a:r>
            <a:r>
              <a:rPr lang="ja-JP" altLang="en-US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→</a:t>
            </a:r>
            <a:r>
              <a:rPr lang="en-US" altLang="ja-JP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</a:t>
            </a:r>
            <a:r>
              <a:rPr lang="ja-JP" altLang="en-US" sz="5400" cap="all" smtClean="0">
                <a:ln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歳から</a:t>
            </a:r>
            <a:endParaRPr kumimoji="1" lang="ja-JP" altLang="en-US" sz="5400" cap="all">
              <a:ln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11560" y="5574093"/>
            <a:ext cx="80648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rgbClr val="002060"/>
                </a:solidFill>
              </a:rPr>
              <a:t>女性特有</a:t>
            </a:r>
            <a:r>
              <a:rPr lang="ja-JP" altLang="en-US" sz="3200" smtClean="0">
                <a:solidFill>
                  <a:srgbClr val="002060"/>
                </a:solidFill>
              </a:rPr>
              <a:t>の</a:t>
            </a:r>
            <a:r>
              <a:rPr lang="ja-JP" altLang="en-US" sz="3200">
                <a:solidFill>
                  <a:srgbClr val="002060"/>
                </a:solidFill>
              </a:rPr>
              <a:t>がん</a:t>
            </a:r>
            <a:r>
              <a:rPr lang="ja-JP" altLang="en-US" sz="3200" smtClean="0">
                <a:solidFill>
                  <a:srgbClr val="002060"/>
                </a:solidFill>
              </a:rPr>
              <a:t>は</a:t>
            </a:r>
            <a:r>
              <a:rPr lang="en-US" altLang="ja-JP" sz="3200" smtClean="0">
                <a:solidFill>
                  <a:srgbClr val="002060"/>
                </a:solidFill>
              </a:rPr>
              <a:t>､20</a:t>
            </a:r>
            <a:r>
              <a:rPr lang="ja-JP" altLang="en-US" sz="3200" smtClean="0">
                <a:solidFill>
                  <a:srgbClr val="002060"/>
                </a:solidFill>
              </a:rPr>
              <a:t>歳代から増加します</a:t>
            </a:r>
            <a:endParaRPr kumimoji="1" lang="ja-JP" altLang="en-US" sz="3200">
              <a:solidFill>
                <a:srgbClr val="00206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465313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pc="-150" smtClean="0"/>
              <a:t>※</a:t>
            </a:r>
            <a:r>
              <a:rPr lang="ja-JP" altLang="en-US" sz="1600" spc="-150" smtClean="0"/>
              <a:t>乳がん検診は</a:t>
            </a:r>
            <a:r>
              <a:rPr lang="en-US" altLang="ja-JP" sz="1600" spc="-150" smtClean="0"/>
              <a:t>､</a:t>
            </a:r>
            <a:r>
              <a:rPr lang="ja-JP" altLang="en-US" sz="1600" spc="-150" smtClean="0"/>
              <a:t>厚生労働省の指針では</a:t>
            </a:r>
            <a:r>
              <a:rPr lang="en-US" altLang="ja-JP" sz="1600" spc="-150" smtClean="0"/>
              <a:t>40</a:t>
            </a:r>
            <a:r>
              <a:rPr lang="ja-JP" altLang="en-US" sz="1600" spc="-150" smtClean="0"/>
              <a:t>歳以上ですが</a:t>
            </a:r>
            <a:r>
              <a:rPr lang="en-US" altLang="ja-JP" sz="1600" spc="-150" smtClean="0"/>
              <a:t>､</a:t>
            </a:r>
            <a:r>
              <a:rPr lang="ja-JP" altLang="en-US" sz="1600" spc="-150" smtClean="0"/>
              <a:t>茨城県では</a:t>
            </a:r>
            <a:r>
              <a:rPr lang="en-US" altLang="ja-JP" sz="1600" spc="-150" smtClean="0"/>
              <a:t>30</a:t>
            </a:r>
            <a:r>
              <a:rPr lang="ja-JP" altLang="en-US" sz="1600" spc="-150" smtClean="0"/>
              <a:t>歳以上としています</a:t>
            </a:r>
            <a:r>
              <a:rPr lang="ja-JP" altLang="en-US" sz="1600" smtClean="0"/>
              <a:t>。</a:t>
            </a:r>
            <a:endParaRPr kumimoji="1" lang="ja-JP" altLang="en-US" sz="160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457200" y="2992412"/>
            <a:ext cx="8229600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がん</a:t>
            </a:r>
            <a:r>
              <a:rPr lang="ja-JP" altLang="en-US" sz="7200" b="1" smtClean="0">
                <a:latin typeface="+mn-ea"/>
              </a:rPr>
              <a:t>の診断･治療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124744"/>
            <a:ext cx="849694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１</a:t>
            </a:r>
            <a:r>
              <a:rPr lang="ja-JP" altLang="en-US" sz="32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）問診</a:t>
            </a: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と診察</a:t>
            </a:r>
          </a:p>
          <a:p>
            <a:pPr marL="0" indent="0">
              <a:buNone/>
            </a:pPr>
            <a:r>
              <a:rPr lang="ja-JP" altLang="en-US" sz="3200"/>
              <a:t>　　　病歴</a:t>
            </a:r>
            <a:r>
              <a:rPr lang="ja-JP" altLang="en-US" sz="2800"/>
              <a:t> </a:t>
            </a:r>
            <a:r>
              <a:rPr lang="ja-JP" altLang="en-US" sz="2800" spc="-300" smtClean="0"/>
              <a:t>（現病歴</a:t>
            </a:r>
            <a:r>
              <a:rPr lang="ja-JP" altLang="en-US" sz="2800" spc="-300"/>
              <a:t>・家族歴・既往歴・嗜好ほか）</a:t>
            </a:r>
          </a:p>
          <a:p>
            <a:pPr marL="0" indent="0">
              <a:buNone/>
            </a:pPr>
            <a:r>
              <a:rPr lang="ja-JP" altLang="en-US" sz="3200"/>
              <a:t>　　　身体所見 　</a:t>
            </a:r>
          </a:p>
          <a:p>
            <a:pPr marL="0" indent="0">
              <a:buNone/>
            </a:pPr>
            <a:r>
              <a:rPr lang="ja-JP" altLang="en-US" sz="32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２</a:t>
            </a: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）検査</a:t>
            </a:r>
          </a:p>
          <a:p>
            <a:pPr marL="0" indent="0">
              <a:buNone/>
            </a:pPr>
            <a:r>
              <a:rPr lang="ja-JP" altLang="en-US" sz="3200"/>
              <a:t>　　　血液</a:t>
            </a:r>
            <a:r>
              <a:rPr lang="ja-JP" altLang="en-US" sz="3200" smtClean="0"/>
              <a:t>検査</a:t>
            </a:r>
            <a:r>
              <a:rPr lang="ja-JP" altLang="en-US" sz="2800" smtClean="0"/>
              <a:t>（腫瘍</a:t>
            </a:r>
            <a:r>
              <a:rPr lang="ja-JP" altLang="en-US" sz="2800"/>
              <a:t>マーカーを含む）</a:t>
            </a:r>
          </a:p>
          <a:p>
            <a:pPr marL="0" indent="0">
              <a:buNone/>
            </a:pPr>
            <a:r>
              <a:rPr lang="ja-JP" altLang="en-US" sz="3200"/>
              <a:t>　　　画像検査</a:t>
            </a:r>
          </a:p>
          <a:p>
            <a:pPr marL="0" indent="0">
              <a:buNone/>
            </a:pPr>
            <a:r>
              <a:rPr lang="ja-JP" altLang="en-US" sz="3200"/>
              <a:t>　　　</a:t>
            </a:r>
            <a:r>
              <a:rPr lang="ja-JP" altLang="en-US" sz="3200" smtClean="0"/>
              <a:t>超音波</a:t>
            </a:r>
            <a:r>
              <a:rPr lang="en-US" altLang="ja-JP" sz="3200" smtClean="0"/>
              <a:t>､</a:t>
            </a:r>
            <a:r>
              <a:rPr lang="ja-JP" altLang="en-US" sz="3200" smtClean="0"/>
              <a:t>放射線</a:t>
            </a:r>
            <a:r>
              <a:rPr lang="en-US" altLang="ja-JP" sz="3200" smtClean="0"/>
              <a:t>､MRI､</a:t>
            </a:r>
            <a:r>
              <a:rPr lang="ja-JP" altLang="en-US" sz="3200" smtClean="0"/>
              <a:t>核医学</a:t>
            </a:r>
            <a:r>
              <a:rPr lang="ja-JP" altLang="en-US" sz="2800" spc="-300" smtClean="0"/>
              <a:t>（</a:t>
            </a:r>
            <a:r>
              <a:rPr lang="en-US" altLang="ja-JP" sz="2800" spc="-300" smtClean="0"/>
              <a:t>PET</a:t>
            </a:r>
            <a:r>
              <a:rPr lang="ja-JP" altLang="en-US" sz="2800" spc="-300"/>
              <a:t>を</a:t>
            </a:r>
            <a:r>
              <a:rPr lang="ja-JP" altLang="en-US" sz="2800" spc="-300" smtClean="0"/>
              <a:t>含む）</a:t>
            </a:r>
            <a:endParaRPr lang="ja-JP" altLang="en-US" sz="2800" spc="-300"/>
          </a:p>
          <a:p>
            <a:pPr marL="0" indent="0">
              <a:buNone/>
            </a:pPr>
            <a:r>
              <a:rPr lang="ja-JP" altLang="en-US" sz="3200"/>
              <a:t>　　　内視鏡検査</a:t>
            </a:r>
          </a:p>
          <a:p>
            <a:pPr marL="0" indent="0">
              <a:buNone/>
            </a:pPr>
            <a:r>
              <a:rPr lang="ja-JP" altLang="en-US" sz="3200"/>
              <a:t>　　　病理検査</a:t>
            </a:r>
          </a:p>
          <a:p>
            <a:pPr marL="0" indent="0">
              <a:buNone/>
            </a:pPr>
            <a:endParaRPr kumimoji="1" lang="ja-JP" altLang="en-US" sz="320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052736"/>
          </a:xfrm>
        </p:spPr>
        <p:txBody>
          <a:bodyPr anchor="ctr" anchorCtr="0"/>
          <a:lstStyle/>
          <a:p>
            <a:r>
              <a:rPr lang="ja-JP" altLang="en-US" b="1" spc="-150" smtClean="0"/>
              <a:t>がんの診断</a:t>
            </a:r>
            <a:endParaRPr kumimoji="1" lang="ja-JP" altLang="en-US" b="1" spc="-15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5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1124744"/>
          </a:xfrm>
        </p:spPr>
        <p:txBody>
          <a:bodyPr anchor="ctr" anchorCtr="0"/>
          <a:lstStyle/>
          <a:p>
            <a:r>
              <a:rPr lang="ja-JP" altLang="en-US" b="1" spc="-150" smtClean="0"/>
              <a:t>がんの診断</a:t>
            </a:r>
            <a:r>
              <a:rPr lang="en-US" altLang="ja-JP" b="1" spc="-150" smtClean="0"/>
              <a:t>(</a:t>
            </a:r>
            <a:r>
              <a:rPr lang="ja-JP" altLang="en-US" b="1" spc="-150" smtClean="0"/>
              <a:t>画像診断</a:t>
            </a:r>
            <a:r>
              <a:rPr lang="en-US" altLang="ja-JP" b="1" spc="-150" smtClean="0"/>
              <a:t>)</a:t>
            </a:r>
            <a:endParaRPr kumimoji="1" lang="ja-JP" altLang="en-US" b="1" spc="-150"/>
          </a:p>
        </p:txBody>
      </p:sp>
      <p:pic>
        <p:nvPicPr>
          <p:cNvPr id="5" name="図 4" descr="C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46433"/>
            <a:ext cx="3624822" cy="2578911"/>
          </a:xfrm>
          <a:prstGeom prst="rect">
            <a:avLst/>
          </a:prstGeom>
        </p:spPr>
      </p:pic>
      <p:pic>
        <p:nvPicPr>
          <p:cNvPr id="6" name="図 5" descr="P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40" y="2593663"/>
            <a:ext cx="4619322" cy="35716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8" y="1268760"/>
            <a:ext cx="2832734" cy="19829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8020" y="3373337"/>
            <a:ext cx="458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/>
              <a:t>CT </a:t>
            </a:r>
            <a:r>
              <a:rPr lang="en-US" altLang="ja-JP" sz="2000" b="1" smtClean="0"/>
              <a:t>(Computed </a:t>
            </a:r>
            <a:r>
              <a:rPr lang="en-US" altLang="ja-JP" sz="2000" b="1" dirty="0"/>
              <a:t>T</a:t>
            </a:r>
            <a:r>
              <a:rPr lang="en-US" altLang="ja-JP" sz="2000" b="1" smtClean="0"/>
              <a:t>omography</a:t>
            </a:r>
            <a:r>
              <a:rPr lang="en-US" altLang="ja-JP" sz="2000" b="1" dirty="0"/>
              <a:t>)</a:t>
            </a:r>
            <a:endParaRPr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81886" y="1722180"/>
            <a:ext cx="4620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smtClean="0"/>
              <a:t>PET</a:t>
            </a:r>
            <a:r>
              <a:rPr lang="en-US" altLang="ja-JP"/>
              <a:t>(Positron Emission Tomography</a:t>
            </a:r>
            <a:r>
              <a:rPr lang="en-US" altLang="ja-JP" smtClean="0"/>
              <a:t>)</a:t>
            </a:r>
          </a:p>
          <a:p>
            <a:r>
              <a:rPr lang="zh-TW" altLang="en-US">
                <a:latin typeface="ＭＳ Ｐ明朝" panose="02020600040205080304" pitchFamily="18" charset="-128"/>
                <a:ea typeface="ＭＳ Ｐ明朝" panose="02020600040205080304" pitchFamily="18" charset="-128"/>
              </a:rPr>
              <a:t>「陽電子放射断層</a:t>
            </a:r>
            <a:r>
              <a:rPr lang="zh-TW" altLang="en-US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撮影</a:t>
            </a:r>
            <a:r>
              <a:rPr lang="ja-JP" altLang="en-US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」</a:t>
            </a:r>
            <a:endParaRPr lang="ja-JP" altLang="en-US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635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1052736"/>
          </a:xfrm>
        </p:spPr>
        <p:txBody>
          <a:bodyPr anchor="ctr" anchorCtr="0"/>
          <a:lstStyle/>
          <a:p>
            <a:r>
              <a:rPr lang="ja-JP" altLang="en-US" b="1" spc="-150" smtClean="0"/>
              <a:t>がんの治療</a:t>
            </a:r>
            <a:endParaRPr kumimoji="1" lang="ja-JP" altLang="en-US" b="1" spc="-150"/>
          </a:p>
        </p:txBody>
      </p:sp>
      <p:sp>
        <p:nvSpPr>
          <p:cNvPr id="11" name="円/楕円 10"/>
          <p:cNvSpPr/>
          <p:nvPr/>
        </p:nvSpPr>
        <p:spPr>
          <a:xfrm>
            <a:off x="4074919" y="3170312"/>
            <a:ext cx="4824536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放射</a:t>
            </a:r>
            <a:r>
              <a:rPr lang="ja-JP" altLang="en-US" sz="4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線療法</a:t>
            </a:r>
            <a:endParaRPr kumimoji="1" lang="ja-JP" altLang="en-US" sz="4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915816" y="1421160"/>
            <a:ext cx="4824536" cy="2007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手術療法</a:t>
            </a:r>
            <a:endParaRPr kumimoji="1" lang="ja-JP" altLang="en-US" sz="4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79512" y="2661645"/>
            <a:ext cx="4824536" cy="20078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薬物</a:t>
            </a:r>
            <a:r>
              <a:rPr kumimoji="1" lang="ja-JP" altLang="en-US" sz="48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療法</a:t>
            </a:r>
            <a:endParaRPr kumimoji="1" lang="en-US" altLang="ja-JP" sz="480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400" spc="-3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（化学療法）</a:t>
            </a:r>
            <a:endParaRPr kumimoji="1" lang="ja-JP" altLang="en-US" sz="4400" spc="-3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 descr="C:\Users\H27031667\Desktop\新しいフォルダー\点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14478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755576" y="5301208"/>
            <a:ext cx="77768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400" smtClean="0"/>
              <a:t>医師と患者さんの話し合いによって一番よい方法が選択されます。</a:t>
            </a:r>
            <a:endParaRPr kumimoji="1" lang="en-US" altLang="ja-JP" sz="240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400"/>
              <a:t>複数の方法</a:t>
            </a:r>
            <a:r>
              <a:rPr lang="ja-JP" altLang="en-US" sz="2400" smtClean="0"/>
              <a:t>を</a:t>
            </a:r>
            <a:r>
              <a:rPr lang="ja-JP" altLang="en-US" sz="2400"/>
              <a:t>組み合わせることも</a:t>
            </a:r>
            <a:r>
              <a:rPr lang="ja-JP" altLang="en-US" sz="2400" smtClean="0"/>
              <a:t>あります</a:t>
            </a:r>
            <a:r>
              <a:rPr lang="ja-JP" altLang="en-US" sz="2400"/>
              <a:t>。</a:t>
            </a:r>
            <a:endParaRPr kumimoji="1" lang="ja-JP" altLang="en-US" sz="24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51520"/>
          </a:xfrm>
        </p:spPr>
        <p:txBody>
          <a:bodyPr anchor="ctr" anchorCtr="0"/>
          <a:lstStyle/>
          <a:p>
            <a:r>
              <a:rPr lang="ja-JP" altLang="en-US" b="1"/>
              <a:t>日本のがん</a:t>
            </a:r>
            <a:r>
              <a:rPr lang="ja-JP" altLang="en-US" b="1" smtClean="0"/>
              <a:t>統計</a:t>
            </a:r>
            <a:endParaRPr kumimoji="1" lang="ja-JP" alt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30169" y="1268760"/>
            <a:ext cx="8562311" cy="5112568"/>
          </a:xfrm>
          <a:prstGeom prst="roundRect">
            <a:avLst>
              <a:gd name="adj" fmla="val 11520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3500000" scaled="1"/>
          </a:gradFill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SzPct val="60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SzPct val="60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 Narrow" pitchFamily="34" charset="0"/>
                <a:ea typeface="HG丸ｺﾞｼｯｸM-PRO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ja-JP" altLang="en-US" sz="180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9273" y="1556792"/>
            <a:ext cx="915327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kumimoji="0"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がんは死亡原因の第１位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kumimoji="0" lang="ja-JP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がん死亡者数　</a:t>
            </a:r>
            <a:r>
              <a:rPr kumimoji="0" lang="en-US" altLang="ja-JP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36</a:t>
            </a:r>
            <a:r>
              <a:rPr kumimoji="0" lang="ja-JP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万</a:t>
            </a:r>
            <a:r>
              <a:rPr kumimoji="0" lang="en-US" altLang="ja-JP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4872</a:t>
            </a:r>
            <a:r>
              <a:rPr kumimoji="0" lang="ja-JP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人</a:t>
            </a:r>
            <a:r>
              <a:rPr kumimoji="0" lang="en-US" altLang="ja-JP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(2013</a:t>
            </a:r>
            <a:r>
              <a:rPr kumimoji="0" lang="ja-JP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年</a:t>
            </a:r>
            <a:r>
              <a:rPr kumimoji="0" lang="en-US" altLang="ja-JP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)</a:t>
            </a:r>
            <a:endParaRPr kumimoji="0" lang="en-US" altLang="ja-JP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eaLnBrk="0" hangingPunct="0">
              <a:defRPr/>
            </a:pPr>
            <a:r>
              <a:rPr kumimoji="0" lang="ja-JP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「日本人の</a:t>
            </a:r>
            <a:r>
              <a:rPr kumimoji="0" lang="ja-JP" alt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　）</a:t>
            </a:r>
            <a:r>
              <a:rPr kumimoji="0" lang="ja-JP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人に１人</a:t>
            </a:r>
            <a:r>
              <a:rPr kumimoji="0" lang="ja-JP" alt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が</a:t>
            </a:r>
            <a:r>
              <a:rPr kumimoji="0" lang="en-US" altLang="ja-JP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､</a:t>
            </a:r>
            <a:r>
              <a:rPr kumimoji="0" lang="ja-JP" alt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がん</a:t>
            </a:r>
            <a:r>
              <a:rPr kumimoji="0" lang="ja-JP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で死亡」</a:t>
            </a:r>
          </a:p>
          <a:p>
            <a:pPr algn="ctr" eaLnBrk="0" hangingPunct="0">
              <a:defRPr/>
            </a:pPr>
            <a:endParaRPr kumimoji="0" lang="en-US" altLang="ja-JP" sz="2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kumimoji="0"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生涯のうちにがんにかかる可能性は</a:t>
            </a:r>
            <a:endParaRPr kumimoji="0" lang="en-US" altLang="ja-JP" sz="2800" smtClean="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kumimoji="0"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男性</a:t>
            </a:r>
            <a:r>
              <a:rPr kumimoji="0"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62</a:t>
            </a:r>
            <a:r>
              <a:rPr kumimoji="0"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％</a:t>
            </a:r>
            <a:r>
              <a:rPr kumimoji="0"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､</a:t>
            </a:r>
            <a:r>
              <a:rPr kumimoji="0"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女性</a:t>
            </a:r>
            <a:r>
              <a:rPr kumimoji="0" lang="en-US" altLang="ja-JP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46</a:t>
            </a:r>
            <a:r>
              <a:rPr kumimoji="0" lang="ja-JP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％</a:t>
            </a:r>
            <a:endParaRPr kumimoji="0" lang="ja-JP" altLang="en-US" sz="280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eaLnBrk="0" hangingPunct="0">
              <a:defRPr/>
            </a:pPr>
            <a:r>
              <a:rPr kumimoji="0" lang="ja-JP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「日本人の</a:t>
            </a:r>
            <a:r>
              <a:rPr kumimoji="0" lang="ja-JP" alt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（　）</a:t>
            </a:r>
            <a:r>
              <a:rPr kumimoji="0" lang="ja-JP" altLang="en-U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人に１人ががんになる」</a:t>
            </a:r>
          </a:p>
          <a:p>
            <a:pPr algn="ctr" eaLnBrk="0" hangingPunct="0">
              <a:defRPr/>
            </a:pPr>
            <a:endParaRPr kumimoji="0" lang="ja-JP" altLang="en-US" sz="28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  <a:p>
            <a:pPr algn="ctr" eaLnBrk="0" hangingPunct="0">
              <a:defRPr/>
            </a:pPr>
            <a:r>
              <a:rPr kumimoji="0"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継続的な医療を受けているがん患者は約</a:t>
            </a:r>
            <a:r>
              <a:rPr kumimoji="0" lang="en-US" altLang="ja-JP" sz="280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150</a:t>
            </a:r>
            <a:r>
              <a:rPr kumimoji="0"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万人</a:t>
            </a:r>
          </a:p>
          <a:p>
            <a:pPr algn="ctr" eaLnBrk="0" hangingPunct="0">
              <a:defRPr/>
            </a:pPr>
            <a:endParaRPr kumimoji="0" lang="ja-JP" altLang="en-US" sz="2400" u="sng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09056" y="263691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360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9832" y="4581128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360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4293096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ja-JP" sz="140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kumimoji="0" lang="ja-JP" altLang="en-US" sz="140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kumimoji="0" lang="en-US" altLang="ja-JP" sz="140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2011</a:t>
            </a:r>
            <a:r>
              <a:rPr kumimoji="0" lang="ja-JP" altLang="en-US" sz="140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年データに基づく）</a:t>
            </a:r>
            <a:endParaRPr kumimoji="1" lang="ja-JP" altLang="en-US" sz="140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4932040" y="6453336"/>
            <a:ext cx="36972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出典：国立</a:t>
            </a:r>
            <a:r>
              <a:rPr lang="ja-JP" altLang="en-US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がん研究センターがん対策情報センター</a:t>
            </a:r>
            <a:endParaRPr lang="ja-JP" altLang="en-US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0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84177"/>
            <a:ext cx="8229600" cy="15407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ja-JP" sz="4400" b="1">
                <a:solidFill>
                  <a:srgbClr val="FF0000"/>
                </a:solidFill>
              </a:rPr>
              <a:t>Informed Consent (IC)</a:t>
            </a:r>
          </a:p>
          <a:p>
            <a:pPr marL="0" indent="0" algn="ctr">
              <a:buNone/>
            </a:pPr>
            <a:r>
              <a:rPr lang="ja-JP" altLang="en-US" sz="4400" b="1" smtClean="0">
                <a:solidFill>
                  <a:srgbClr val="FF0000"/>
                </a:solidFill>
              </a:rPr>
              <a:t>「</a:t>
            </a:r>
            <a:r>
              <a:rPr lang="ja-JP" altLang="en-US" sz="4400" b="1">
                <a:solidFill>
                  <a:srgbClr val="FF0000"/>
                </a:solidFill>
              </a:rPr>
              <a:t>説明と同意」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36712"/>
          </a:xfrm>
        </p:spPr>
        <p:txBody>
          <a:bodyPr anchor="ctr" anchorCtr="0"/>
          <a:lstStyle/>
          <a:p>
            <a:r>
              <a:rPr lang="ja-JP" altLang="en-US" sz="4800" b="1" spc="-300" smtClean="0"/>
              <a:t>インフォームド･コンセント</a:t>
            </a:r>
            <a:endParaRPr kumimoji="1" lang="ja-JP" altLang="en-US" sz="4800" b="1" spc="-3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3068960"/>
            <a:ext cx="7609776" cy="259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kumimoji="1" lang="ja-JP" altLang="en-US" sz="4800" b="1" dirty="0" smtClean="0">
                <a:solidFill>
                  <a:srgbClr val="00A249"/>
                </a:solidFill>
              </a:rPr>
              <a:t>がん治療の選択は</a:t>
            </a:r>
            <a:endParaRPr kumimoji="1" lang="en-US" altLang="ja-JP" sz="4800" b="1" dirty="0" smtClean="0">
              <a:solidFill>
                <a:srgbClr val="00A249"/>
              </a:solidFill>
            </a:endParaRPr>
          </a:p>
          <a:p>
            <a:pPr algn="ctr"/>
            <a:r>
              <a:rPr kumimoji="1" lang="ja-JP" altLang="en-US" sz="4800" b="1" dirty="0" smtClean="0">
                <a:solidFill>
                  <a:srgbClr val="FF0000"/>
                </a:solidFill>
              </a:rPr>
              <a:t>「説明と同意」</a:t>
            </a:r>
            <a:r>
              <a:rPr kumimoji="1" lang="ja-JP" altLang="en-US" sz="4800" b="1" smtClean="0">
                <a:solidFill>
                  <a:srgbClr val="00A249"/>
                </a:solidFill>
              </a:rPr>
              <a:t>に基づいて</a:t>
            </a:r>
            <a:endParaRPr kumimoji="1" lang="en-US" altLang="ja-JP" sz="4800" b="1" smtClean="0">
              <a:solidFill>
                <a:srgbClr val="00A249"/>
              </a:solidFill>
            </a:endParaRPr>
          </a:p>
          <a:p>
            <a:pPr algn="ctr"/>
            <a:r>
              <a:rPr kumimoji="1" lang="ja-JP" altLang="en-US" sz="4800" b="1" smtClean="0">
                <a:solidFill>
                  <a:srgbClr val="00A249"/>
                </a:solidFill>
              </a:rPr>
              <a:t>行われます</a:t>
            </a:r>
            <a:endParaRPr kumimoji="1" lang="ja-JP" altLang="en-US" sz="4800" b="1" dirty="0">
              <a:solidFill>
                <a:srgbClr val="00A249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407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ja-JP" sz="4400" b="1">
                <a:solidFill>
                  <a:srgbClr val="FF0000"/>
                </a:solidFill>
              </a:rPr>
              <a:t>Second </a:t>
            </a:r>
            <a:r>
              <a:rPr lang="en-US" altLang="ja-JP" sz="4400" b="1" smtClean="0">
                <a:solidFill>
                  <a:srgbClr val="FF0000"/>
                </a:solidFill>
              </a:rPr>
              <a:t>opinion</a:t>
            </a:r>
          </a:p>
          <a:p>
            <a:pPr marL="0" indent="0" algn="ctr">
              <a:buNone/>
            </a:pPr>
            <a:r>
              <a:rPr lang="ja-JP" altLang="en-US" sz="4400" b="1" smtClean="0">
                <a:solidFill>
                  <a:srgbClr val="FF0000"/>
                </a:solidFill>
              </a:rPr>
              <a:t>「他の医師の意見を求めること」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36712"/>
          </a:xfrm>
        </p:spPr>
        <p:txBody>
          <a:bodyPr anchor="ctr" anchorCtr="0"/>
          <a:lstStyle/>
          <a:p>
            <a:r>
              <a:rPr lang="ja-JP" altLang="en-US" sz="4800" b="1" spc="-300"/>
              <a:t>セカンドオピニオン</a:t>
            </a:r>
            <a:endParaRPr kumimoji="1" lang="ja-JP" altLang="en-US" sz="4800" b="1" spc="-3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780928"/>
            <a:ext cx="7609776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400" b="1" smtClean="0">
                <a:solidFill>
                  <a:srgbClr val="00A249"/>
                </a:solidFill>
              </a:rPr>
              <a:t>現在の自分の病状や治療法について</a:t>
            </a:r>
            <a:r>
              <a:rPr lang="en-US" altLang="ja-JP" sz="4400" b="1" smtClean="0">
                <a:solidFill>
                  <a:srgbClr val="00A249"/>
                </a:solidFill>
              </a:rPr>
              <a:t>､</a:t>
            </a:r>
            <a:r>
              <a:rPr lang="ja-JP" altLang="en-US" sz="4400" b="1" smtClean="0">
                <a:solidFill>
                  <a:srgbClr val="00A249"/>
                </a:solidFill>
              </a:rPr>
              <a:t>遠慮</a:t>
            </a:r>
            <a:r>
              <a:rPr lang="ja-JP" altLang="en-US" sz="4400" b="1">
                <a:solidFill>
                  <a:srgbClr val="00A249"/>
                </a:solidFill>
              </a:rPr>
              <a:t>なく別の医師の意見を聞くことができます</a:t>
            </a:r>
            <a:endParaRPr lang="ja-JP" altLang="en-US" sz="4400" b="1" dirty="0">
              <a:solidFill>
                <a:srgbClr val="00A249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115616" y="5373216"/>
            <a:ext cx="71287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smtClean="0"/>
              <a:t>治療法の比較</a:t>
            </a:r>
            <a:r>
              <a:rPr kumimoji="1" lang="en-US" altLang="ja-JP" sz="3600" smtClean="0"/>
              <a:t>､</a:t>
            </a:r>
            <a:r>
              <a:rPr kumimoji="1" lang="ja-JP" altLang="en-US" sz="3600" smtClean="0"/>
              <a:t>選択が可能</a:t>
            </a:r>
            <a:endParaRPr kumimoji="1" lang="ja-JP" altLang="en-US" sz="360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899592" y="1196752"/>
            <a:ext cx="7344816" cy="5361357"/>
            <a:chOff x="827584" y="1124744"/>
            <a:chExt cx="7344816" cy="550537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24744"/>
              <a:ext cx="7344816" cy="550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788024" y="6093296"/>
              <a:ext cx="3168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mtClean="0"/>
                <a:t>2013.9.18</a:t>
              </a:r>
              <a:r>
                <a:rPr lang="ja-JP" altLang="en-US" smtClean="0"/>
                <a:t>茨城県立中央病院</a:t>
              </a:r>
              <a:endParaRPr lang="en-US" altLang="ja-JP"/>
            </a:p>
          </p:txBody>
        </p:sp>
      </p:grp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 anchor="ctr" anchorCtr="0"/>
          <a:lstStyle/>
          <a:p>
            <a:r>
              <a:rPr lang="ja-JP" altLang="en-US" b="1" spc="-150" smtClean="0"/>
              <a:t>がんの治療</a:t>
            </a:r>
            <a:r>
              <a:rPr lang="en-US" altLang="ja-JP" b="1" spc="-150" smtClean="0"/>
              <a:t>(</a:t>
            </a:r>
            <a:r>
              <a:rPr lang="ja-JP" altLang="en-US" b="1" spc="-150" smtClean="0"/>
              <a:t>ロボット手術</a:t>
            </a:r>
            <a:r>
              <a:rPr lang="en-US" altLang="ja-JP" b="1" spc="-150" smtClean="0"/>
              <a:t>)</a:t>
            </a:r>
            <a:endParaRPr kumimoji="1" lang="ja-JP" altLang="en-US" b="1" spc="-15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3600" smtClean="0">
                <a:solidFill>
                  <a:srgbClr val="FD250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がん</a:t>
            </a:r>
            <a:r>
              <a:rPr lang="ja-JP" altLang="en-US" sz="3600">
                <a:solidFill>
                  <a:srgbClr val="FD250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の治療</a:t>
            </a:r>
            <a:r>
              <a:rPr lang="ja-JP" altLang="en-US" sz="3600" smtClean="0">
                <a:solidFill>
                  <a:srgbClr val="FD250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成績</a:t>
            </a:r>
            <a:endParaRPr lang="ja-JP" altLang="en-US" sz="3600">
              <a:solidFill>
                <a:srgbClr val="FD250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ja-JP" altLang="en-US" sz="2800" smtClean="0">
                <a:solidFill>
                  <a:schemeClr val="accent1">
                    <a:lumMod val="75000"/>
                  </a:schemeClr>
                </a:solidFill>
              </a:rPr>
              <a:t>○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早期</a:t>
            </a:r>
            <a:r>
              <a:rPr lang="ja-JP" altLang="en-US" sz="360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がん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は</a:t>
            </a:r>
            <a:r>
              <a:rPr lang="en-US" altLang="ja-JP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､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ほとんど</a:t>
            </a:r>
            <a:r>
              <a:rPr lang="ja-JP" altLang="en-US" sz="360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根治可能</a:t>
            </a:r>
            <a:r>
              <a:rPr lang="ja-JP" altLang="en-US" sz="3600"/>
              <a:t>。</a:t>
            </a:r>
          </a:p>
          <a:p>
            <a:pPr marL="0" indent="0">
              <a:buNone/>
            </a:pPr>
            <a:r>
              <a:rPr lang="ja-JP" altLang="en-US" sz="2800" smtClean="0">
                <a:solidFill>
                  <a:schemeClr val="accent1">
                    <a:lumMod val="75000"/>
                  </a:schemeClr>
                </a:solidFill>
              </a:rPr>
              <a:t>○進行</a:t>
            </a:r>
            <a:r>
              <a:rPr lang="ja-JP" altLang="en-US" sz="2800">
                <a:solidFill>
                  <a:schemeClr val="accent1">
                    <a:lumMod val="75000"/>
                  </a:schemeClr>
                </a:solidFill>
              </a:rPr>
              <a:t>がんでも比較的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治りやすいがん</a:t>
            </a:r>
            <a:r>
              <a:rPr lang="ja-JP" altLang="en-US" sz="280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ja-JP" altLang="en-US" sz="28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　</a:t>
            </a:r>
            <a:r>
              <a:rPr lang="ja-JP" altLang="en-US" sz="2800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甲状</a:t>
            </a:r>
            <a:r>
              <a:rPr lang="ja-JP" altLang="en-US" sz="2800" u="sng">
                <a:solidFill>
                  <a:schemeClr val="tx2">
                    <a:lumMod val="60000"/>
                    <a:lumOff val="40000"/>
                  </a:schemeClr>
                </a:solidFill>
              </a:rPr>
              <a:t>腺・精巣・皮膚・乳腺・子宮がん など</a:t>
            </a:r>
          </a:p>
          <a:p>
            <a:pPr marL="0" indent="0">
              <a:buNone/>
            </a:pPr>
            <a:r>
              <a:rPr lang="ja-JP" altLang="en-US" sz="2800">
                <a:solidFill>
                  <a:schemeClr val="accent1">
                    <a:lumMod val="75000"/>
                  </a:schemeClr>
                </a:solidFill>
              </a:rPr>
              <a:t>○ 進行がんだ</a:t>
            </a:r>
            <a:r>
              <a:rPr lang="ja-JP" altLang="en-US" sz="2800" smtClean="0">
                <a:solidFill>
                  <a:schemeClr val="accent1">
                    <a:lumMod val="75000"/>
                  </a:schemeClr>
                </a:solidFill>
              </a:rPr>
              <a:t>と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治りにくいがん</a:t>
            </a:r>
            <a:r>
              <a:rPr lang="ja-JP" altLang="en-US" sz="2800">
                <a:solidFill>
                  <a:schemeClr val="accent1">
                    <a:lumMod val="75000"/>
                  </a:schemeClr>
                </a:solidFill>
              </a:rPr>
              <a:t>：</a:t>
            </a:r>
          </a:p>
          <a:p>
            <a:pPr marL="0" indent="0">
              <a:buNone/>
            </a:pPr>
            <a:r>
              <a:rPr lang="ja-JP" altLang="en-US" sz="2800" smtClean="0">
                <a:solidFill>
                  <a:schemeClr val="accent3">
                    <a:lumMod val="75000"/>
                  </a:schemeClr>
                </a:solidFill>
              </a:rPr>
              <a:t>　</a:t>
            </a:r>
            <a:r>
              <a:rPr lang="ja-JP" altLang="en-US" sz="2800" u="sng" smtClean="0">
                <a:solidFill>
                  <a:schemeClr val="accent3">
                    <a:lumMod val="75000"/>
                  </a:schemeClr>
                </a:solidFill>
              </a:rPr>
              <a:t>膵臓</a:t>
            </a:r>
            <a:r>
              <a:rPr lang="ja-JP" altLang="en-US" sz="2800" u="sng">
                <a:solidFill>
                  <a:schemeClr val="accent3">
                    <a:lumMod val="75000"/>
                  </a:schemeClr>
                </a:solidFill>
              </a:rPr>
              <a:t>・胆道・肝臓・肺・食道・血液がん など</a:t>
            </a:r>
            <a:endParaRPr kumimoji="1" lang="ja-JP" altLang="en-US" sz="2800" u="sng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432048"/>
            <a:ext cx="8229600" cy="980728"/>
          </a:xfrm>
        </p:spPr>
        <p:txBody>
          <a:bodyPr anchor="ctr" anchorCtr="0"/>
          <a:lstStyle/>
          <a:p>
            <a:r>
              <a:rPr lang="ja-JP" altLang="en-US" b="1" spc="-150" smtClean="0"/>
              <a:t>がんの治療</a:t>
            </a:r>
            <a:endParaRPr kumimoji="1" lang="ja-JP" altLang="en-US" b="1" spc="-15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112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 anchor="ctr" anchorCtr="0"/>
          <a:lstStyle/>
          <a:p>
            <a:r>
              <a:rPr lang="ja-JP" altLang="en-US" b="1" spc="-150"/>
              <a:t>緩和ケア</a:t>
            </a:r>
            <a:endParaRPr kumimoji="1" lang="ja-JP" altLang="en-US" b="1" spc="-150"/>
          </a:p>
        </p:txBody>
      </p:sp>
      <p:pic>
        <p:nvPicPr>
          <p:cNvPr id="5" name="コンテンツ プレースホルダー 4" descr="PEACE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49" y="908721"/>
            <a:ext cx="6493811" cy="48965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15616" y="5949280"/>
            <a:ext cx="69847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smtClean="0">
                <a:solidFill>
                  <a:srgbClr val="00B050"/>
                </a:solidFill>
              </a:rPr>
              <a:t>苦痛</a:t>
            </a:r>
            <a:r>
              <a:rPr lang="ja-JP" altLang="en-US" sz="3200" dirty="0">
                <a:solidFill>
                  <a:srgbClr val="00B050"/>
                </a:solidFill>
              </a:rPr>
              <a:t>や悩みを和らげる治療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8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08720"/>
          </a:xfrm>
        </p:spPr>
        <p:txBody>
          <a:bodyPr anchor="ctr" anchorCtr="0"/>
          <a:lstStyle/>
          <a:p>
            <a:r>
              <a:rPr lang="ja-JP" altLang="en-US" b="1" spc="-150"/>
              <a:t>緩和ケア</a:t>
            </a:r>
            <a:endParaRPr kumimoji="1" lang="ja-JP" altLang="en-US" b="1" spc="-150"/>
          </a:p>
        </p:txBody>
      </p:sp>
      <p:pic>
        <p:nvPicPr>
          <p:cNvPr id="3074" name="Picture 2" descr="C:\Users\H27031667\Desktop\新しいフォルダー\緩和ケ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4348"/>
            <a:ext cx="8123237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46770" y="3861048"/>
            <a:ext cx="7848872" cy="830997"/>
          </a:xfrm>
          <a:prstGeom prst="rect">
            <a:avLst/>
          </a:prstGeom>
          <a:solidFill>
            <a:srgbClr val="EFF0F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400" spc="-150" smtClean="0">
                <a:solidFill>
                  <a:schemeClr val="accent1">
                    <a:lumMod val="75000"/>
                  </a:schemeClr>
                </a:solidFill>
              </a:rPr>
              <a:t>がんと診断されたときから</a:t>
            </a:r>
            <a:r>
              <a:rPr kumimoji="1" lang="en-US" altLang="ja-JP" sz="2400" spc="-150" smtClean="0">
                <a:solidFill>
                  <a:schemeClr val="accent1">
                    <a:lumMod val="75000"/>
                  </a:schemeClr>
                </a:solidFill>
              </a:rPr>
              <a:t>､</a:t>
            </a:r>
            <a:r>
              <a:rPr kumimoji="1" lang="ja-JP" altLang="en-US" sz="2400" spc="-150" smtClean="0">
                <a:solidFill>
                  <a:schemeClr val="accent1">
                    <a:lumMod val="75000"/>
                  </a:schemeClr>
                </a:solidFill>
              </a:rPr>
              <a:t>治療と並行して行われます。</a:t>
            </a:r>
            <a:endParaRPr kumimoji="1" lang="en-US" altLang="ja-JP" sz="2400" spc="-15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400" spc="-150">
                <a:solidFill>
                  <a:schemeClr val="accent1">
                    <a:lumMod val="75000"/>
                  </a:schemeClr>
                </a:solidFill>
              </a:rPr>
              <a:t>患者さん</a:t>
            </a:r>
            <a:r>
              <a:rPr lang="ja-JP" altLang="en-US" sz="2400" spc="-150" smtClean="0">
                <a:solidFill>
                  <a:schemeClr val="accent1">
                    <a:lumMod val="75000"/>
                  </a:schemeClr>
                </a:solidFill>
              </a:rPr>
              <a:t>の「生活の質」を大切にします。</a:t>
            </a:r>
            <a:endParaRPr lang="en-US" altLang="ja-JP" sz="2400" spc="-15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V 字形矢印 7"/>
          <p:cNvSpPr/>
          <p:nvPr/>
        </p:nvSpPr>
        <p:spPr>
          <a:xfrm>
            <a:off x="646770" y="836712"/>
            <a:ext cx="7848872" cy="767636"/>
          </a:xfrm>
          <a:prstGeom prst="notchedRightArrow">
            <a:avLst>
              <a:gd name="adj1" fmla="val 50000"/>
              <a:gd name="adj2" fmla="val 687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r>
              <a:rPr kumimoji="1" lang="ja-JP" altLang="en-US" sz="20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の経過</a:t>
            </a:r>
            <a:endParaRPr kumimoji="1" lang="ja-JP" altLang="en-US" sz="20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48449" y="337821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smtClean="0"/>
              <a:t>国立がん研究センターがん対策情報センター</a:t>
            </a:r>
            <a:endParaRPr kumimoji="1" lang="ja-JP" altLang="en-US" sz="1200"/>
          </a:p>
        </p:txBody>
      </p:sp>
      <p:sp>
        <p:nvSpPr>
          <p:cNvPr id="10" name="角丸四角形 9"/>
          <p:cNvSpPr/>
          <p:nvPr/>
        </p:nvSpPr>
        <p:spPr>
          <a:xfrm>
            <a:off x="755576" y="4869160"/>
            <a:ext cx="756084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kumimoji="1"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「緩和ケアチーム」によるサポート</a:t>
            </a:r>
            <a:endParaRPr kumimoji="1" lang="en-US" altLang="ja-JP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smtClean="0"/>
              <a:t>医師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看護師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薬剤師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社会福祉士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精神保健福祉士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臨床心理士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管理栄養士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理学療法士</a:t>
            </a:r>
            <a:r>
              <a:rPr lang="en-US" altLang="ja-JP" sz="2400" smtClean="0"/>
              <a:t>､</a:t>
            </a:r>
            <a:r>
              <a:rPr lang="ja-JP" altLang="en-US" sz="2400" smtClean="0"/>
              <a:t>作業療法士　など</a:t>
            </a:r>
            <a:endParaRPr kumimoji="1" lang="ja-JP" altLang="en-US" sz="24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8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 anchor="ctr" anchorCtr="0"/>
          <a:lstStyle/>
          <a:p>
            <a:r>
              <a:rPr lang="ja-JP" altLang="en-US" b="1" spc="-150" smtClean="0"/>
              <a:t>がん診療連携拠点病院</a:t>
            </a:r>
            <a:endParaRPr kumimoji="1" lang="ja-JP" altLang="en-US" b="1" spc="-15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08689"/>
              </p:ext>
            </p:extLst>
          </p:nvPr>
        </p:nvGraphicFramePr>
        <p:xfrm>
          <a:off x="467544" y="1124744"/>
          <a:ext cx="8280920" cy="5501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880"/>
                <a:gridCol w="3688616"/>
                <a:gridCol w="3816424"/>
              </a:tblGrid>
              <a:tr h="5168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</a:rPr>
                        <a:t>二次</a:t>
                      </a:r>
                      <a:endParaRPr lang="ja-JP" sz="1100" kern="1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>
                          <a:effectLst/>
                        </a:rPr>
                        <a:t>保健医療圏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がん診療連携拠点病院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茨城県がん診療指定病院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262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>
                          <a:effectLst/>
                        </a:rPr>
                        <a:t>水戸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茨城県立中央病院</a:t>
                      </a:r>
                      <a:endParaRPr lang="ja-JP" sz="2400" kern="1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国立病院機構水戸医療センター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水戸済生会総合病院</a:t>
                      </a:r>
                      <a:endParaRPr lang="ja-JP" sz="24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水戸赤十字病院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83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>
                          <a:effectLst/>
                        </a:rPr>
                        <a:t>日立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ja-JP" sz="1800" kern="100">
                          <a:effectLst/>
                        </a:rPr>
                        <a:t>株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r>
                        <a:rPr lang="ja-JP" sz="1800" kern="100">
                          <a:effectLst/>
                        </a:rPr>
                        <a:t>日立製作所日立総合</a:t>
                      </a:r>
                      <a:r>
                        <a:rPr lang="ja-JP" sz="1800" kern="100" smtClean="0">
                          <a:effectLst/>
                        </a:rPr>
                        <a:t>病院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67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mtClean="0">
                          <a:effectLst/>
                        </a:rPr>
                        <a:t>常陸太田</a:t>
                      </a:r>
                      <a:endParaRPr lang="en-US" altLang="ja-JP" sz="1000" kern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mtClean="0">
                          <a:effectLst/>
                        </a:rPr>
                        <a:t>ひたちなか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en-US" sz="1800" kern="100" spc="-150">
                          <a:effectLst/>
                        </a:rPr>
                        <a:t>(</a:t>
                      </a:r>
                      <a:r>
                        <a:rPr lang="ja-JP" sz="1800" kern="100" spc="-150">
                          <a:effectLst/>
                        </a:rPr>
                        <a:t>株</a:t>
                      </a:r>
                      <a:r>
                        <a:rPr lang="en-US" sz="1800" kern="100" spc="-150">
                          <a:effectLst/>
                        </a:rPr>
                        <a:t>)</a:t>
                      </a:r>
                      <a:r>
                        <a:rPr lang="ja-JP" sz="1800" kern="100" spc="-150">
                          <a:effectLst/>
                        </a:rPr>
                        <a:t>日立製作所ひたちなか総合</a:t>
                      </a:r>
                      <a:r>
                        <a:rPr lang="ja-JP" sz="1800" kern="100" spc="-150" smtClean="0">
                          <a:effectLst/>
                        </a:rPr>
                        <a:t>病院</a:t>
                      </a:r>
                      <a:endParaRPr lang="ja-JP" sz="2400" kern="100" spc="-15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国立病院機構茨城東</a:t>
                      </a:r>
                      <a:r>
                        <a:rPr lang="ja-JP" sz="1800" kern="100" smtClean="0">
                          <a:effectLst/>
                        </a:rPr>
                        <a:t>病院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340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>
                          <a:effectLst/>
                        </a:rPr>
                        <a:t>鹿行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小山記念</a:t>
                      </a:r>
                      <a:r>
                        <a:rPr lang="ja-JP" sz="1800" kern="100" smtClean="0">
                          <a:effectLst/>
                        </a:rPr>
                        <a:t>病院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369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>
                          <a:effectLst/>
                        </a:rPr>
                        <a:t>土浦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総合病院土浦協同</a:t>
                      </a:r>
                      <a:r>
                        <a:rPr lang="ja-JP" sz="1800" kern="100" smtClean="0">
                          <a:effectLst/>
                        </a:rPr>
                        <a:t>病院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 spc="0">
                          <a:effectLst/>
                        </a:rPr>
                        <a:t>国立病院機構霞ヶ浦医療</a:t>
                      </a:r>
                      <a:r>
                        <a:rPr lang="ja-JP" sz="1800" kern="100" spc="0" smtClean="0">
                          <a:effectLst/>
                        </a:rPr>
                        <a:t>センター</a:t>
                      </a:r>
                      <a:endParaRPr lang="ja-JP" sz="2400" kern="100" spc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6646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75">
                          <a:effectLst/>
                        </a:rPr>
                        <a:t>つくば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筑波大学附属病院</a:t>
                      </a:r>
                      <a:endParaRPr lang="ja-JP" sz="2400" kern="1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筑波メディカルセンター病院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57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 smtClean="0">
                          <a:effectLst/>
                        </a:rPr>
                        <a:t>取手</a:t>
                      </a:r>
                      <a:endParaRPr lang="en-US" altLang="ja-JP" sz="1000" kern="0" spc="675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75" smtClean="0">
                          <a:effectLst/>
                        </a:rPr>
                        <a:t>竜ケ崎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東京医科大学茨城医療</a:t>
                      </a:r>
                      <a:r>
                        <a:rPr lang="ja-JP" sz="1800" kern="100" smtClean="0">
                          <a:effectLst/>
                        </a:rPr>
                        <a:t>センター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ＪＡとりで総合医療</a:t>
                      </a:r>
                      <a:r>
                        <a:rPr lang="ja-JP" sz="1800" kern="100" smtClean="0">
                          <a:effectLst/>
                        </a:rPr>
                        <a:t>センター</a:t>
                      </a:r>
                      <a:endParaRPr lang="ja-JP" sz="2400" kern="10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1643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>
                          <a:effectLst/>
                        </a:rPr>
                        <a:t>筑</a:t>
                      </a:r>
                      <a:r>
                        <a:rPr lang="ja-JP" sz="1000" kern="0" spc="675" smtClean="0">
                          <a:effectLst/>
                        </a:rPr>
                        <a:t>西</a:t>
                      </a:r>
                      <a:endParaRPr lang="en-US" altLang="ja-JP" sz="1000" kern="0" spc="675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 smtClean="0">
                          <a:effectLst/>
                        </a:rPr>
                        <a:t>下妻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0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675" smtClean="0">
                          <a:effectLst/>
                        </a:rPr>
                        <a:t>古河</a:t>
                      </a:r>
                      <a:endParaRPr lang="ja-JP" sz="1100" kern="10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0" spc="795" smtClean="0">
                          <a:effectLst/>
                        </a:rPr>
                        <a:t>坂東</a:t>
                      </a:r>
                      <a:endParaRPr lang="ja-JP" sz="11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友愛記念病院</a:t>
                      </a:r>
                      <a:endParaRPr lang="ja-JP" sz="2400" kern="1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◇</a:t>
                      </a:r>
                      <a:r>
                        <a:rPr lang="ja-JP" sz="1800" kern="100">
                          <a:effectLst/>
                        </a:rPr>
                        <a:t>茨城西南医療センター病院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200" kern="10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ja-JP" sz="12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026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>
                          <a:effectLst/>
                        </a:rPr>
                        <a:t>茨城県小児がん拠点病院</a:t>
                      </a:r>
                      <a:r>
                        <a:rPr lang="ja-JP" sz="1600" kern="100" smtClean="0">
                          <a:effectLst/>
                        </a:rPr>
                        <a:t>：</a:t>
                      </a:r>
                      <a:r>
                        <a:rPr lang="ja-JP" altLang="en-US" sz="1600" kern="100" smtClean="0">
                          <a:effectLst/>
                        </a:rPr>
                        <a:t>◇</a:t>
                      </a:r>
                      <a:r>
                        <a:rPr lang="ja-JP" sz="1600" kern="100" smtClean="0">
                          <a:effectLst/>
                        </a:rPr>
                        <a:t>茨城</a:t>
                      </a:r>
                      <a:r>
                        <a:rPr lang="ja-JP" sz="1600" kern="100">
                          <a:effectLst/>
                        </a:rPr>
                        <a:t>県立こども病院（水戸市）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 anchor="ctr" anchorCtr="0"/>
          <a:lstStyle/>
          <a:p>
            <a:r>
              <a:rPr kumimoji="1" lang="ja-JP" altLang="en-US" b="1" smtClean="0"/>
              <a:t>がん患者さんへの支援</a:t>
            </a:r>
            <a:endParaRPr kumimoji="1" lang="ja-JP" altLang="en-US" b="1"/>
          </a:p>
        </p:txBody>
      </p:sp>
      <p:sp>
        <p:nvSpPr>
          <p:cNvPr id="4" name="円/楕円 3"/>
          <p:cNvSpPr/>
          <p:nvPr/>
        </p:nvSpPr>
        <p:spPr>
          <a:xfrm>
            <a:off x="899592" y="1196752"/>
            <a:ext cx="7344816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がん相談</a:t>
            </a:r>
            <a:endParaRPr kumimoji="1" lang="en-US" altLang="ja-JP" sz="480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8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支援センター</a:t>
            </a:r>
            <a:endParaRPr kumimoji="1" lang="ja-JP" altLang="en-US" sz="48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333434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 smtClean="0"/>
              <a:t>社会保障や経済面（治療費）に関すること</a:t>
            </a:r>
            <a:endParaRPr kumimoji="1" lang="en-US" altLang="ja-JP" sz="32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3200"/>
              <a:t>治療法</a:t>
            </a:r>
            <a:r>
              <a:rPr lang="ja-JP" altLang="en-US" sz="3200" smtClean="0"/>
              <a:t>や薬などの医療に関すること</a:t>
            </a:r>
            <a:endParaRPr lang="en-US" altLang="ja-JP" sz="32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 smtClean="0"/>
              <a:t>普段の生活や食事に関すること</a:t>
            </a:r>
            <a:endParaRPr kumimoji="1" lang="en-US" altLang="ja-JP" sz="32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3200" smtClean="0"/>
              <a:t>心の</a:t>
            </a:r>
            <a:r>
              <a:rPr lang="ja-JP" altLang="en-US" sz="3200"/>
              <a:t>ケア</a:t>
            </a:r>
            <a:r>
              <a:rPr lang="ja-JP" altLang="en-US" sz="3200" smtClean="0"/>
              <a:t>に</a:t>
            </a:r>
            <a:r>
              <a:rPr lang="ja-JP" altLang="en-US" sz="3200"/>
              <a:t>関する</a:t>
            </a:r>
            <a:r>
              <a:rPr lang="ja-JP" altLang="en-US" sz="3200" smtClean="0"/>
              <a:t>こと</a:t>
            </a:r>
            <a:endParaRPr lang="en-US" altLang="ja-JP" sz="32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ja-JP" altLang="en-US" sz="3200"/>
              <a:t>家族のサポートに関する</a:t>
            </a:r>
            <a:r>
              <a:rPr kumimoji="1" lang="ja-JP" altLang="en-US" sz="3200" smtClean="0"/>
              <a:t>こと</a:t>
            </a:r>
            <a:endParaRPr kumimoji="1" lang="en-US" altLang="ja-JP" sz="320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3200" smtClean="0"/>
              <a:t>就労（仕事）に関すること　　　　　など</a:t>
            </a:r>
            <a:endParaRPr kumimoji="1" lang="ja-JP" altLang="en-US" sz="32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2924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がん診療連携拠点病院に設置</a:t>
            </a:r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9971"/>
            <a:ext cx="3909758" cy="543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4724"/>
            <a:ext cx="3888432" cy="5434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 anchor="ctr" anchorCtr="0"/>
          <a:lstStyle/>
          <a:p>
            <a:r>
              <a:rPr kumimoji="1" lang="ja-JP" altLang="en-US" b="1" smtClean="0"/>
              <a:t>がん患者さんへの支援</a:t>
            </a:r>
            <a:endParaRPr kumimoji="1" lang="ja-JP" altLang="en-US" b="1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0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anchor="ctr" anchorCtr="0"/>
          <a:lstStyle/>
          <a:p>
            <a:r>
              <a:rPr kumimoji="1" lang="ja-JP" altLang="en-US" b="1" smtClean="0"/>
              <a:t>がん患者さんへの支援</a:t>
            </a:r>
            <a:endParaRPr kumimoji="1" lang="ja-JP" altLang="en-US" b="1"/>
          </a:p>
        </p:txBody>
      </p:sp>
      <p:pic>
        <p:nvPicPr>
          <p:cNvPr id="4" name="コンテンツ プレースホルダー 3" descr="がん患者就労通院数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44816" cy="541056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5" descr="gu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391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 descr="henka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8" y="322287"/>
            <a:ext cx="871378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524249" y="1444898"/>
            <a:ext cx="5424016" cy="615950"/>
          </a:xfrm>
          <a:prstGeom prst="roundRect">
            <a:avLst>
              <a:gd name="adj" fmla="val 1848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「がん」は、日本人の死亡原因の第</a:t>
            </a:r>
            <a:r>
              <a:rPr lang="en-US" altLang="ja-JP" sz="240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GPｺﾞｼｯｸE" pitchFamily="50" charset="-128"/>
              </a:rPr>
              <a:t>1</a:t>
            </a:r>
            <a:r>
              <a:rPr lang="ja-JP" altLang="en-US" sz="2400" smtClean="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位</a:t>
            </a:r>
            <a:endParaRPr lang="en-US" altLang="ja-JP" sz="2400">
              <a:solidFill>
                <a:schemeClr val="tx2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182443" y="6248345"/>
            <a:ext cx="3349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  <a:latin typeface="Arial Black" pitchFamily="34" charset="0"/>
                <a:ea typeface="HGPｺﾞｼｯｸE" pitchFamily="50" charset="-128"/>
              </a:rPr>
              <a:t>出典：厚生</a:t>
            </a:r>
            <a:r>
              <a:rPr lang="ja-JP" altLang="en-US" sz="1200" smtClean="0">
                <a:solidFill>
                  <a:srgbClr val="000000"/>
                </a:solidFill>
                <a:latin typeface="Arial Black" pitchFamily="34" charset="0"/>
                <a:ea typeface="HGPｺﾞｼｯｸE" pitchFamily="50" charset="-128"/>
              </a:rPr>
              <a:t>労働省</a:t>
            </a:r>
            <a:r>
              <a:rPr lang="ja-JP" altLang="en-US" sz="1200">
                <a:solidFill>
                  <a:srgbClr val="000000"/>
                </a:solidFill>
                <a:latin typeface="Arial Black" pitchFamily="34" charset="0"/>
                <a:ea typeface="HGPｺﾞｼｯｸE" pitchFamily="50" charset="-128"/>
              </a:rPr>
              <a:t>　「平成</a:t>
            </a:r>
            <a:r>
              <a:rPr lang="en-US" altLang="ja-JP" sz="1200">
                <a:solidFill>
                  <a:srgbClr val="000000"/>
                </a:solidFill>
                <a:latin typeface="Arial Black" pitchFamily="34" charset="0"/>
                <a:ea typeface="HGPｺﾞｼｯｸE" pitchFamily="50" charset="-128"/>
              </a:rPr>
              <a:t>23</a:t>
            </a:r>
            <a:r>
              <a:rPr lang="ja-JP" altLang="en-US" sz="1200">
                <a:solidFill>
                  <a:srgbClr val="000000"/>
                </a:solidFill>
                <a:latin typeface="Arial Black" pitchFamily="34" charset="0"/>
                <a:ea typeface="HGPｺﾞｼｯｸE" pitchFamily="50" charset="-128"/>
              </a:rPr>
              <a:t>年人口動態調査」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504455" y="2132856"/>
            <a:ext cx="4291682" cy="615950"/>
          </a:xfrm>
          <a:prstGeom prst="roundRect">
            <a:avLst>
              <a:gd name="adj" fmla="val 1848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男性</a:t>
            </a:r>
            <a:r>
              <a:rPr lang="ja-JP" altLang="en-US" sz="2400" smtClean="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は</a:t>
            </a:r>
            <a:r>
              <a:rPr lang="en-US" altLang="ja-JP" sz="2400" smtClean="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､</a:t>
            </a:r>
            <a:r>
              <a:rPr lang="ja-JP" altLang="en-US" sz="2400" smtClean="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女性より約</a:t>
            </a:r>
            <a:r>
              <a:rPr lang="en-US" altLang="ja-JP" sz="2400" smtClean="0">
                <a:solidFill>
                  <a:schemeClr val="tx2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1.5</a:t>
            </a:r>
            <a:r>
              <a:rPr lang="ja-JP" altLang="en-US" sz="2400" smtClean="0">
                <a:solidFill>
                  <a:schemeClr val="tx2">
                    <a:lumMod val="50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倍</a:t>
            </a:r>
            <a:r>
              <a:rPr lang="ja-JP" altLang="en-US" sz="2400" smtClean="0">
                <a:solidFill>
                  <a:schemeClr val="tx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多い</a:t>
            </a:r>
            <a:endParaRPr lang="en-US" altLang="ja-JP" sz="2400">
              <a:solidFill>
                <a:schemeClr val="tx2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5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anchor="ctr" anchorCtr="0"/>
          <a:lstStyle/>
          <a:p>
            <a:r>
              <a:rPr kumimoji="1" lang="ja-JP" altLang="en-US" b="1" smtClean="0"/>
              <a:t>がん患者さんへの支援</a:t>
            </a:r>
            <a:endParaRPr kumimoji="1" lang="ja-JP" altLang="en-US" b="1"/>
          </a:p>
        </p:txBody>
      </p:sp>
      <p:sp>
        <p:nvSpPr>
          <p:cNvPr id="6" name="円/楕円 5"/>
          <p:cNvSpPr/>
          <p:nvPr/>
        </p:nvSpPr>
        <p:spPr>
          <a:xfrm>
            <a:off x="899592" y="1268760"/>
            <a:ext cx="7344816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就労相談窓口</a:t>
            </a:r>
            <a:endParaRPr kumimoji="1" lang="ja-JP" altLang="en-US" sz="48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659540"/>
            <a:ext cx="734481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smtClean="0"/>
              <a:t>　</a:t>
            </a:r>
            <a:r>
              <a:rPr kumimoji="1" lang="ja-JP" altLang="en-US" sz="3200" smtClean="0">
                <a:solidFill>
                  <a:srgbClr val="FF0000"/>
                </a:solidFill>
              </a:rPr>
              <a:t>治療と仕事の両立</a:t>
            </a:r>
            <a:r>
              <a:rPr kumimoji="1" lang="ja-JP" altLang="en-US" sz="3200" smtClean="0"/>
              <a:t>をはかることができるように</a:t>
            </a:r>
            <a:r>
              <a:rPr kumimoji="1" lang="ja-JP" altLang="en-US" sz="3200" smtClean="0">
                <a:solidFill>
                  <a:srgbClr val="FF0000"/>
                </a:solidFill>
              </a:rPr>
              <a:t>社会保険労務士</a:t>
            </a:r>
            <a:r>
              <a:rPr kumimoji="1" lang="ja-JP" altLang="en-US" sz="3200" smtClean="0"/>
              <a:t>が仕事に関する様々な相談を</a:t>
            </a:r>
            <a:r>
              <a:rPr kumimoji="1" lang="ja-JP" altLang="en-US" sz="3200" smtClean="0">
                <a:solidFill>
                  <a:srgbClr val="FF0000"/>
                </a:solidFill>
              </a:rPr>
              <a:t>無料</a:t>
            </a:r>
            <a:r>
              <a:rPr kumimoji="1" lang="ja-JP" altLang="en-US" sz="3200" smtClean="0"/>
              <a:t>で受けています。</a:t>
            </a:r>
            <a:endParaRPr kumimoji="1" lang="ja-JP" altLang="en-US" sz="32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29969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がん診療連携拠点病院に設置</a:t>
            </a:r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0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51520" y="1052736"/>
            <a:ext cx="8712968" cy="5688632"/>
          </a:xfrm>
          <a:prstGeom prst="roundRect">
            <a:avLst>
              <a:gd name="adj" fmla="val 11347"/>
            </a:avLst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 anchor="ctr" anchorCtr="0"/>
          <a:lstStyle/>
          <a:p>
            <a:r>
              <a:rPr kumimoji="1" lang="ja-JP" altLang="en-US" b="1" smtClean="0"/>
              <a:t>がん患者さんへの支援</a:t>
            </a:r>
            <a:endParaRPr kumimoji="1" lang="ja-JP" altLang="en-US" b="1"/>
          </a:p>
        </p:txBody>
      </p:sp>
      <p:sp>
        <p:nvSpPr>
          <p:cNvPr id="9" name="円/楕円 8"/>
          <p:cNvSpPr/>
          <p:nvPr/>
        </p:nvSpPr>
        <p:spPr>
          <a:xfrm>
            <a:off x="2923220" y="1196752"/>
            <a:ext cx="31683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緩和ケア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475656" y="4789160"/>
            <a:ext cx="31683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患者会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99992" y="4789160"/>
            <a:ext cx="31683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患者サロン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364088" y="2916952"/>
            <a:ext cx="31683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就労支援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16762" y="2916952"/>
            <a:ext cx="3168352" cy="12241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ピア</a:t>
            </a:r>
            <a:endParaRPr lang="en-US" altLang="ja-JP" sz="320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サポート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391980" y="2052856"/>
            <a:ext cx="2520280" cy="12032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家族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508273" y="3853056"/>
            <a:ext cx="2520280" cy="12032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上司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170564" y="3853056"/>
            <a:ext cx="2520280" cy="12032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同僚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156673" y="2052856"/>
            <a:ext cx="2520280" cy="120324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友人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265492" y="2916952"/>
            <a:ext cx="2520280" cy="120324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患者さん</a:t>
            </a:r>
            <a:endParaRPr kumimoji="1" lang="ja-JP" altLang="en-US" sz="32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06459" y="6021385"/>
            <a:ext cx="37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smtClean="0">
                <a:solidFill>
                  <a:srgbClr val="FD250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生活の質を大切に</a:t>
            </a:r>
            <a:endParaRPr kumimoji="1" lang="ja-JP" altLang="en-US" sz="3200">
              <a:solidFill>
                <a:srgbClr val="FD250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7544" y="1350211"/>
            <a:ext cx="237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FD250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周囲の人</a:t>
            </a:r>
            <a:r>
              <a:rPr lang="ja-JP" altLang="en-US" sz="3200" smtClean="0">
                <a:solidFill>
                  <a:srgbClr val="FD250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の支え</a:t>
            </a:r>
            <a:endParaRPr kumimoji="1" lang="ja-JP" altLang="en-US" sz="3200">
              <a:solidFill>
                <a:srgbClr val="FD250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44208" y="1428047"/>
            <a:ext cx="237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FD250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社会</a:t>
            </a:r>
            <a:r>
              <a:rPr lang="ja-JP" altLang="en-US" sz="3200" smtClean="0">
                <a:solidFill>
                  <a:srgbClr val="FD250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の支え</a:t>
            </a:r>
            <a:endParaRPr kumimoji="1" lang="ja-JP" altLang="en-US" sz="3200">
              <a:solidFill>
                <a:srgbClr val="FD250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8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4744"/>
          </a:xfrm>
        </p:spPr>
        <p:txBody>
          <a:bodyPr anchor="ctr" anchorCtr="0"/>
          <a:lstStyle/>
          <a:p>
            <a:r>
              <a:rPr lang="ja-JP" altLang="en-US" b="1" spc="-150"/>
              <a:t>小児がん</a:t>
            </a:r>
            <a:endParaRPr kumimoji="1" lang="ja-JP" altLang="en-US" b="1" spc="-150"/>
          </a:p>
        </p:txBody>
      </p:sp>
      <p:sp>
        <p:nvSpPr>
          <p:cNvPr id="2" name="角丸四角形 1"/>
          <p:cNvSpPr/>
          <p:nvPr/>
        </p:nvSpPr>
        <p:spPr>
          <a:xfrm>
            <a:off x="539552" y="1124744"/>
            <a:ext cx="8136904" cy="5472608"/>
          </a:xfrm>
          <a:prstGeom prst="roundRect">
            <a:avLst>
              <a:gd name="adj" fmla="val 955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smtClean="0">
                <a:solidFill>
                  <a:srgbClr val="0070C0"/>
                </a:solidFill>
              </a:rPr>
              <a:t>大人がかかるがんとは異なります。</a:t>
            </a:r>
            <a:endParaRPr kumimoji="1"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solidFill>
                  <a:srgbClr val="0070C0"/>
                </a:solidFill>
              </a:rPr>
              <a:t>生活</a:t>
            </a:r>
            <a:r>
              <a:rPr lang="ja-JP" altLang="en-US" sz="2800" smtClean="0">
                <a:solidFill>
                  <a:srgbClr val="0070C0"/>
                </a:solidFill>
              </a:rPr>
              <a:t>習慣にがんの発生原因があると考えられるものは少ない。</a:t>
            </a:r>
            <a:endParaRPr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>
                <a:solidFill>
                  <a:srgbClr val="0070C0"/>
                </a:solidFill>
              </a:rPr>
              <a:t>予防すること</a:t>
            </a:r>
            <a:r>
              <a:rPr kumimoji="1" lang="ja-JP" altLang="en-US" sz="2800" smtClean="0">
                <a:solidFill>
                  <a:srgbClr val="0070C0"/>
                </a:solidFill>
              </a:rPr>
              <a:t>はできません。</a:t>
            </a:r>
            <a:endParaRPr kumimoji="1"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 smtClean="0">
                <a:solidFill>
                  <a:srgbClr val="0070C0"/>
                </a:solidFill>
              </a:rPr>
              <a:t>小児がん全体の６割が白血病と脳腫瘍です。</a:t>
            </a:r>
            <a:endParaRPr kumimoji="1"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solidFill>
                  <a:srgbClr val="0070C0"/>
                </a:solidFill>
              </a:rPr>
              <a:t>１万人</a:t>
            </a:r>
            <a:r>
              <a:rPr lang="ja-JP" altLang="en-US" sz="2800" smtClean="0">
                <a:solidFill>
                  <a:srgbClr val="0070C0"/>
                </a:solidFill>
              </a:rPr>
              <a:t>に一人の子どもが小児がんと診断されています。</a:t>
            </a:r>
            <a:endParaRPr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>
                <a:solidFill>
                  <a:srgbClr val="0070C0"/>
                </a:solidFill>
              </a:rPr>
              <a:t>現在で</a:t>
            </a:r>
            <a:r>
              <a:rPr kumimoji="1" lang="ja-JP" altLang="en-US" sz="2800" smtClean="0">
                <a:solidFill>
                  <a:srgbClr val="0070C0"/>
                </a:solidFill>
              </a:rPr>
              <a:t>は</a:t>
            </a:r>
            <a:r>
              <a:rPr lang="ja-JP" altLang="en-US" sz="2800" smtClean="0">
                <a:solidFill>
                  <a:srgbClr val="0070C0"/>
                </a:solidFill>
              </a:rPr>
              <a:t>，約８割が治ります。</a:t>
            </a:r>
            <a:endParaRPr lang="en-US" altLang="ja-JP" sz="280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800">
                <a:solidFill>
                  <a:srgbClr val="0070C0"/>
                </a:solidFill>
              </a:rPr>
              <a:t>小児がん</a:t>
            </a:r>
            <a:r>
              <a:rPr kumimoji="1" lang="ja-JP" altLang="en-US" sz="2800" smtClean="0">
                <a:solidFill>
                  <a:srgbClr val="0070C0"/>
                </a:solidFill>
              </a:rPr>
              <a:t>で長期入院後，学校生活に復帰する時，理解が必要です。</a:t>
            </a:r>
            <a:endParaRPr kumimoji="1" lang="ja-JP" altLang="en-US" sz="2800">
              <a:solidFill>
                <a:srgbClr val="0070C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0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6752"/>
          </a:xfrm>
        </p:spPr>
        <p:txBody>
          <a:bodyPr anchor="ctr" anchorCtr="0"/>
          <a:lstStyle/>
          <a:p>
            <a:r>
              <a:rPr kumimoji="1" lang="ja-JP" altLang="en-US" b="1" smtClean="0"/>
              <a:t>患者さんの声</a:t>
            </a:r>
            <a:endParaRPr kumimoji="1" lang="ja-JP" altLang="en-US" b="1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3024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3200" smtClean="0"/>
              <a:t>がんについて詳しく知らなかった・・・</a:t>
            </a:r>
            <a:endParaRPr kumimoji="1" lang="en-US" altLang="ja-JP" sz="320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200"/>
              <a:t>もっと早く知って</a:t>
            </a:r>
            <a:r>
              <a:rPr lang="ja-JP" altLang="en-US" sz="3200" smtClean="0"/>
              <a:t>いれば</a:t>
            </a:r>
            <a:r>
              <a:rPr lang="ja-JP" altLang="en-US" sz="3200"/>
              <a:t>・・</a:t>
            </a:r>
            <a:r>
              <a:rPr lang="ja-JP" altLang="en-US" sz="3200" smtClean="0"/>
              <a:t>・</a:t>
            </a:r>
            <a:endParaRPr lang="en-US" altLang="ja-JP" sz="320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200"/>
              <a:t>学校</a:t>
            </a:r>
            <a:r>
              <a:rPr lang="ja-JP" altLang="en-US" sz="3200" smtClean="0"/>
              <a:t>で習わなかった・・・</a:t>
            </a:r>
            <a:endParaRPr lang="en-US" altLang="ja-JP" sz="3200" smtClean="0"/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3200"/>
              <a:t>健康に</a:t>
            </a:r>
            <a:r>
              <a:rPr lang="ja-JP" altLang="en-US" sz="3200" smtClean="0"/>
              <a:t>は</a:t>
            </a:r>
            <a:r>
              <a:rPr lang="ja-JP" altLang="en-US" sz="3200"/>
              <a:t>自信があった</a:t>
            </a:r>
            <a:r>
              <a:rPr lang="ja-JP" altLang="en-US" sz="3200" smtClean="0"/>
              <a:t>のに</a:t>
            </a:r>
            <a:r>
              <a:rPr lang="ja-JP" altLang="en-US" sz="3200"/>
              <a:t>・・・</a:t>
            </a:r>
            <a:endParaRPr lang="en-US" altLang="ja-JP" sz="3200" smtClean="0"/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3200"/>
              <a:t>検診</a:t>
            </a:r>
            <a:r>
              <a:rPr kumimoji="1" lang="ja-JP" altLang="en-US" sz="3200" smtClean="0"/>
              <a:t>を</a:t>
            </a:r>
            <a:r>
              <a:rPr kumimoji="1" lang="ja-JP" altLang="en-US" sz="3200"/>
              <a:t>うけていれば・・・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55576" y="5013176"/>
            <a:ext cx="7704856" cy="1296144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知っておこう！がんのこと</a:t>
            </a:r>
            <a:endParaRPr kumimoji="1" lang="ja-JP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809582" y="821446"/>
            <a:ext cx="7704856" cy="1296144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がんに</a:t>
            </a:r>
            <a:r>
              <a:rPr lang="ja-JP" alt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ついて学ぶ</a:t>
            </a:r>
            <a:r>
              <a:rPr kumimoji="1" lang="ja-JP" alt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こと</a:t>
            </a:r>
            <a:endParaRPr kumimoji="1" lang="ja-JP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09582" y="3614232"/>
            <a:ext cx="7704856" cy="26642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>
                <a:solidFill>
                  <a:srgbClr val="FFFF00"/>
                </a:solidFill>
              </a:rPr>
              <a:t>がん</a:t>
            </a:r>
            <a:r>
              <a:rPr lang="ja-JP" altLang="en-US" sz="4800" smtClean="0">
                <a:solidFill>
                  <a:srgbClr val="FFFF00"/>
                </a:solidFill>
              </a:rPr>
              <a:t>になっても</a:t>
            </a:r>
            <a:endParaRPr lang="en-US" altLang="ja-JP" sz="480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4800" smtClean="0">
                <a:solidFill>
                  <a:srgbClr val="FFFF00"/>
                </a:solidFill>
              </a:rPr>
              <a:t>安心して暮らせる</a:t>
            </a:r>
            <a:endParaRPr lang="en-US" altLang="ja-JP" sz="480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4800" smtClean="0">
                <a:solidFill>
                  <a:srgbClr val="FFFF00"/>
                </a:solidFill>
              </a:rPr>
              <a:t>社会づくり</a:t>
            </a:r>
            <a:endParaRPr kumimoji="1" lang="ja-JP" altLang="en-US" sz="2000">
              <a:solidFill>
                <a:srgbClr val="FFFF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031940" y="2492896"/>
            <a:ext cx="1260140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6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052736"/>
          </a:xfrm>
        </p:spPr>
        <p:txBody>
          <a:bodyPr anchor="ctr" anchorCtr="0"/>
          <a:lstStyle/>
          <a:p>
            <a:r>
              <a:rPr lang="ja-JP" altLang="en-US" b="1"/>
              <a:t>本日のまとめ</a:t>
            </a:r>
            <a:endParaRPr kumimoji="1" lang="ja-JP" altLang="en-US" b="1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56" y="1628800"/>
            <a:ext cx="8820472" cy="4032448"/>
          </a:xfrm>
        </p:spPr>
        <p:txBody>
          <a:bodyPr>
            <a:normAutofit/>
          </a:bodyPr>
          <a:lstStyle/>
          <a:p>
            <a:r>
              <a:rPr kumimoji="1" lang="ja-JP" altLang="en-US" sz="3600" smtClean="0"/>
              <a:t>がんは、身近な病気です。</a:t>
            </a:r>
            <a:endParaRPr kumimoji="1" lang="en-US" altLang="ja-JP" sz="3600" smtClean="0"/>
          </a:p>
          <a:p>
            <a:r>
              <a:rPr lang="ja-JP" altLang="en-US" sz="3600" smtClean="0"/>
              <a:t>がんの予防には、まず禁煙。　　　　　　バランスのよい食事と運動も。</a:t>
            </a:r>
            <a:endParaRPr lang="en-US" altLang="ja-JP" sz="3600" smtClean="0"/>
          </a:p>
          <a:p>
            <a:r>
              <a:rPr lang="ja-JP" altLang="en-US" sz="3600"/>
              <a:t>身近</a:t>
            </a:r>
            <a:r>
              <a:rPr lang="ja-JP" altLang="en-US" sz="3600" smtClean="0"/>
              <a:t>な</a:t>
            </a:r>
            <a:r>
              <a:rPr lang="ja-JP" altLang="en-US" sz="3600"/>
              <a:t>大人</a:t>
            </a:r>
            <a:r>
              <a:rPr lang="ja-JP" altLang="en-US" sz="3600" smtClean="0"/>
              <a:t>にがん検診をすすめよう。</a:t>
            </a:r>
            <a:endParaRPr lang="en-US" altLang="ja-JP" sz="3600" smtClean="0"/>
          </a:p>
          <a:p>
            <a:r>
              <a:rPr lang="ja-JP" altLang="en-US" sz="3600"/>
              <a:t>大人に</a:t>
            </a:r>
            <a:r>
              <a:rPr lang="ja-JP" altLang="en-US" sz="3600" smtClean="0"/>
              <a:t>なったら、がん検診を受けよう。</a:t>
            </a:r>
            <a:endParaRPr lang="en-US" altLang="ja-JP" sz="3600"/>
          </a:p>
          <a:p>
            <a:r>
              <a:rPr lang="ja-JP" altLang="en-US" sz="3600" smtClean="0"/>
              <a:t>患者さんをみんなで支えましょう。</a:t>
            </a:r>
            <a:endParaRPr lang="en-US" altLang="ja-JP" sz="3600" smtClean="0"/>
          </a:p>
          <a:p>
            <a:endParaRPr kumimoji="1" lang="en-US" altLang="ja-JP" sz="360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5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99592" y="908720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smtClean="0">
                <a:solidFill>
                  <a:srgbClr val="FD250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ここで宿題です</a:t>
            </a:r>
            <a:r>
              <a:rPr lang="ja-JP" altLang="en-US" sz="6600">
                <a:solidFill>
                  <a:srgbClr val="FD250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6600">
              <a:solidFill>
                <a:srgbClr val="FD250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39552" y="2636912"/>
            <a:ext cx="81369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smtClean="0"/>
              <a:t>① </a:t>
            </a:r>
            <a:r>
              <a:rPr lang="ja-JP" altLang="en-US" sz="3200" smtClean="0"/>
              <a:t>家族</a:t>
            </a:r>
            <a:r>
              <a:rPr lang="ja-JP" altLang="en-US" sz="3200"/>
              <a:t>と</a:t>
            </a:r>
            <a:r>
              <a:rPr kumimoji="1" lang="ja-JP" altLang="en-US" sz="3200" smtClean="0"/>
              <a:t>がんについて話をしてください。</a:t>
            </a:r>
            <a:endParaRPr kumimoji="1" lang="ja-JP" altLang="en-US" sz="3200"/>
          </a:p>
        </p:txBody>
      </p:sp>
      <p:sp>
        <p:nvSpPr>
          <p:cNvPr id="8" name="角丸四角形 7"/>
          <p:cNvSpPr/>
          <p:nvPr/>
        </p:nvSpPr>
        <p:spPr>
          <a:xfrm>
            <a:off x="539552" y="4365104"/>
            <a:ext cx="81369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mtClean="0"/>
              <a:t>②「</a:t>
            </a:r>
            <a:r>
              <a:rPr kumimoji="1" lang="ja-JP" altLang="en-US" sz="3200" smtClean="0"/>
              <a:t>がん情報」を検索、クリック！</a:t>
            </a:r>
            <a:endParaRPr kumimoji="1" lang="ja-JP" altLang="en-US" sz="32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2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457200" y="188640"/>
            <a:ext cx="8229600" cy="1051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b="1" smtClean="0"/>
              <a:t>日本のがん統計</a:t>
            </a:r>
            <a:endParaRPr lang="ja-JP" altLang="en-US"/>
          </a:p>
        </p:txBody>
      </p:sp>
      <p:pic>
        <p:nvPicPr>
          <p:cNvPr id="1026" name="Picture 2" descr="C:\Users\H27031667\Desktop\新しいフォルダー\th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39309"/>
            <a:ext cx="9239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27031667\Desktop\新しいフォルダー\th[8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73" y="3725019"/>
            <a:ext cx="8286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27031667\Desktop\新しいフォルダー\大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48302"/>
            <a:ext cx="1008112" cy="10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611560" y="2132856"/>
            <a:ext cx="3168352" cy="39524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3200" b="1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男性</a:t>
            </a:r>
            <a:endParaRPr kumimoji="1" lang="ja-JP" altLang="en-US" b="1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364088" y="2132856"/>
            <a:ext cx="3179936" cy="39524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ja-JP" altLang="en-US" sz="320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</a:t>
            </a:r>
            <a:r>
              <a:rPr kumimoji="1" lang="ja-JP" altLang="en-US" sz="3200" smtClean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</a:t>
            </a:r>
            <a:endParaRPr kumimoji="1" lang="ja-JP" altLang="en-US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75656" y="126876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死亡数が多い部位</a:t>
            </a:r>
            <a:endParaRPr kumimoji="1" lang="ja-JP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3284984"/>
            <a:ext cx="2555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ja-JP" altLang="en-US" sz="3200" smtClean="0"/>
              <a:t>第</a:t>
            </a:r>
            <a:r>
              <a:rPr kumimoji="1" lang="en-US" altLang="ja-JP" sz="3200" smtClean="0"/>
              <a:t>1</a:t>
            </a:r>
            <a:r>
              <a:rPr kumimoji="1" lang="ja-JP" altLang="en-US" sz="3200" smtClean="0"/>
              <a:t>位　肺</a:t>
            </a:r>
            <a:endParaRPr kumimoji="1" lang="en-US" altLang="ja-JP" sz="3200" smtClean="0"/>
          </a:p>
          <a:p>
            <a:pPr>
              <a:spcAft>
                <a:spcPts val="3000"/>
              </a:spcAft>
            </a:pPr>
            <a:r>
              <a:rPr lang="ja-JP" altLang="en-US" sz="3200"/>
              <a:t>第</a:t>
            </a:r>
            <a:r>
              <a:rPr lang="en-US" altLang="ja-JP" sz="3200"/>
              <a:t>2</a:t>
            </a:r>
            <a:r>
              <a:rPr lang="ja-JP" altLang="en-US" sz="3200" smtClean="0"/>
              <a:t>位　胃</a:t>
            </a:r>
            <a:endParaRPr lang="en-US" altLang="ja-JP" sz="3200" smtClean="0"/>
          </a:p>
          <a:p>
            <a:pPr>
              <a:spcAft>
                <a:spcPts val="3000"/>
              </a:spcAft>
            </a:pPr>
            <a:r>
              <a:rPr kumimoji="1" lang="ja-JP" altLang="en-US" sz="3200"/>
              <a:t>第</a:t>
            </a:r>
            <a:r>
              <a:rPr kumimoji="1" lang="en-US" altLang="ja-JP" sz="3200"/>
              <a:t>3</a:t>
            </a:r>
            <a:r>
              <a:rPr kumimoji="1" lang="ja-JP" altLang="en-US" sz="3200" smtClean="0"/>
              <a:t>位　大腸</a:t>
            </a:r>
            <a:endParaRPr kumimoji="1" lang="ja-JP" altLang="en-US" sz="32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0" y="3259574"/>
            <a:ext cx="25550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kumimoji="1" lang="ja-JP" altLang="en-US" sz="3200" smtClean="0"/>
              <a:t>第</a:t>
            </a:r>
            <a:r>
              <a:rPr kumimoji="1" lang="en-US" altLang="ja-JP" sz="3200" smtClean="0"/>
              <a:t>1</a:t>
            </a:r>
            <a:r>
              <a:rPr kumimoji="1" lang="ja-JP" altLang="en-US" sz="3200" smtClean="0"/>
              <a:t>位　大腸</a:t>
            </a:r>
            <a:endParaRPr kumimoji="1" lang="en-US" altLang="ja-JP" sz="3200" smtClean="0"/>
          </a:p>
          <a:p>
            <a:pPr>
              <a:spcAft>
                <a:spcPts val="3000"/>
              </a:spcAft>
            </a:pPr>
            <a:r>
              <a:rPr lang="ja-JP" altLang="en-US" sz="3200"/>
              <a:t>第</a:t>
            </a:r>
            <a:r>
              <a:rPr lang="en-US" altLang="ja-JP" sz="3200"/>
              <a:t>2</a:t>
            </a:r>
            <a:r>
              <a:rPr lang="ja-JP" altLang="en-US" sz="3200" smtClean="0"/>
              <a:t>位　肺</a:t>
            </a:r>
            <a:endParaRPr lang="en-US" altLang="ja-JP" sz="3200" smtClean="0"/>
          </a:p>
          <a:p>
            <a:pPr>
              <a:spcAft>
                <a:spcPts val="3000"/>
              </a:spcAft>
            </a:pPr>
            <a:r>
              <a:rPr kumimoji="1" lang="ja-JP" altLang="en-US" sz="3200"/>
              <a:t>第</a:t>
            </a:r>
            <a:r>
              <a:rPr kumimoji="1" lang="en-US" altLang="ja-JP" sz="3200"/>
              <a:t>3</a:t>
            </a:r>
            <a:r>
              <a:rPr kumimoji="1" lang="ja-JP" altLang="en-US" sz="3200" smtClean="0"/>
              <a:t>位　胃</a:t>
            </a:r>
            <a:endParaRPr kumimoji="1" lang="ja-JP" altLang="en-US" sz="3200"/>
          </a:p>
        </p:txBody>
      </p:sp>
      <p:cxnSp>
        <p:nvCxnSpPr>
          <p:cNvPr id="15" name="直線コネクタ 14"/>
          <p:cNvCxnSpPr>
            <a:stCxn id="1026" idx="1"/>
          </p:cNvCxnSpPr>
          <p:nvPr/>
        </p:nvCxnSpPr>
        <p:spPr>
          <a:xfrm flipH="1">
            <a:off x="3275856" y="2839372"/>
            <a:ext cx="864096" cy="66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3320208" y="5301208"/>
            <a:ext cx="819744" cy="85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028" idx="1"/>
          </p:cNvCxnSpPr>
          <p:nvPr/>
        </p:nvCxnSpPr>
        <p:spPr>
          <a:xfrm flipH="1">
            <a:off x="3296692" y="4225082"/>
            <a:ext cx="878681" cy="22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5232400" y="3573016"/>
            <a:ext cx="482600" cy="1813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 flipV="1">
            <a:off x="5063877" y="4225081"/>
            <a:ext cx="651123" cy="100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endCxn id="1026" idx="3"/>
          </p:cNvCxnSpPr>
          <p:nvPr/>
        </p:nvCxnSpPr>
        <p:spPr>
          <a:xfrm flipH="1" flipV="1">
            <a:off x="5063877" y="2839372"/>
            <a:ext cx="651124" cy="150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テキスト ボックス 1030"/>
          <p:cNvSpPr txBox="1"/>
          <p:nvPr/>
        </p:nvSpPr>
        <p:spPr>
          <a:xfrm>
            <a:off x="3058232" y="6309320"/>
            <a:ext cx="547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smtClean="0"/>
              <a:t>出典：厚生労働省「人口動態統計</a:t>
            </a:r>
            <a:r>
              <a:rPr lang="ja-JP" altLang="en-US" sz="1600" smtClean="0"/>
              <a:t>（平成</a:t>
            </a:r>
            <a:r>
              <a:rPr lang="en-US" altLang="ja-JP" sz="1600" smtClean="0"/>
              <a:t>25</a:t>
            </a:r>
            <a:r>
              <a:rPr lang="ja-JP" altLang="en-US" sz="1600" smtClean="0"/>
              <a:t>年確定数）」</a:t>
            </a:r>
            <a:endParaRPr kumimoji="1" lang="ja-JP" altLang="en-US" sz="160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9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xfrm>
            <a:off x="457200" y="432048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b="1" smtClean="0"/>
              <a:t>日本のがん統計</a:t>
            </a: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34076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罹患</a:t>
            </a:r>
            <a:r>
              <a:rPr kumimoji="1" lang="ja-JP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数が多い部位</a:t>
            </a:r>
            <a:endParaRPr kumimoji="1" lang="en-US" altLang="ja-JP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2000" b="1" smtClean="0">
                <a:latin typeface="+mn-ea"/>
              </a:rPr>
              <a:t>※</a:t>
            </a:r>
            <a:r>
              <a:rPr lang="ja-JP" altLang="en-US" sz="2000" b="1">
                <a:latin typeface="+mn-ea"/>
              </a:rPr>
              <a:t>「</a:t>
            </a:r>
            <a:r>
              <a:rPr kumimoji="1" lang="ja-JP" altLang="en-US" sz="2000" b="1" smtClean="0">
                <a:latin typeface="+mn-ea"/>
              </a:rPr>
              <a:t>罹患</a:t>
            </a:r>
            <a:r>
              <a:rPr kumimoji="1" lang="en-US" altLang="ja-JP" sz="2000" b="1" smtClean="0">
                <a:latin typeface="+mn-ea"/>
              </a:rPr>
              <a:t>(</a:t>
            </a:r>
            <a:r>
              <a:rPr kumimoji="1" lang="ja-JP" altLang="en-US" sz="2000" b="1" smtClean="0">
                <a:latin typeface="+mn-ea"/>
              </a:rPr>
              <a:t>りかん</a:t>
            </a:r>
            <a:r>
              <a:rPr kumimoji="1" lang="en-US" altLang="ja-JP" sz="2000" b="1" smtClean="0">
                <a:latin typeface="+mn-ea"/>
              </a:rPr>
              <a:t>)</a:t>
            </a:r>
            <a:r>
              <a:rPr kumimoji="1" lang="ja-JP" altLang="en-US" sz="2000" b="1" smtClean="0">
                <a:latin typeface="+mn-ea"/>
              </a:rPr>
              <a:t>」＝病気にかかること</a:t>
            </a:r>
            <a:endParaRPr kumimoji="1" lang="ja-JP" altLang="en-US" sz="2000" b="1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611478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smtClean="0"/>
              <a:t>出典：国立がん研究センターがん対策情報センター</a:t>
            </a:r>
            <a:endParaRPr kumimoji="1" lang="ja-JP" altLang="en-US" sz="1600"/>
          </a:p>
        </p:txBody>
      </p:sp>
      <p:pic>
        <p:nvPicPr>
          <p:cNvPr id="2051" name="Picture 3" descr="C:\Users\H27031667\Desktop\新しいフォルダー\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7524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27031667\Desktop\新しいフォルダー\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8" y="2492896"/>
            <a:ext cx="7810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50193"/>
              </p:ext>
            </p:extLst>
          </p:nvPr>
        </p:nvGraphicFramePr>
        <p:xfrm>
          <a:off x="2112690" y="2492893"/>
          <a:ext cx="4835574" cy="36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230"/>
                <a:gridCol w="1296144"/>
                <a:gridCol w="1800200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部位</a:t>
                      </a:r>
                      <a:r>
                        <a:rPr kumimoji="1" lang="en-US" altLang="ja-JP" smtClean="0"/>
                        <a:t>(</a:t>
                      </a:r>
                      <a:r>
                        <a:rPr kumimoji="1" lang="ja-JP" altLang="en-US" smtClean="0"/>
                        <a:t>男性</a:t>
                      </a:r>
                      <a:r>
                        <a:rPr kumimoji="1" lang="en-US" altLang="ja-JP" smtClean="0"/>
                        <a:t>)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順位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部位</a:t>
                      </a:r>
                      <a:r>
                        <a:rPr kumimoji="1" lang="en-US" altLang="ja-JP" smtClean="0"/>
                        <a:t>(</a:t>
                      </a:r>
                      <a:r>
                        <a:rPr kumimoji="1" lang="ja-JP" altLang="en-US" smtClean="0"/>
                        <a:t>女性</a:t>
                      </a:r>
                      <a:r>
                        <a:rPr kumimoji="1" lang="en-US" altLang="ja-JP" smtClean="0"/>
                        <a:t>)</a:t>
                      </a:r>
                      <a:endParaRPr kumimoji="1" lang="ja-JP" altLang="en-US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胃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第１位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>
                          <a:solidFill>
                            <a:srgbClr val="FF0000"/>
                          </a:solidFill>
                        </a:rPr>
                        <a:t>乳房</a:t>
                      </a:r>
                      <a:endParaRPr kumimoji="1" lang="ja-JP" alt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>
                          <a:solidFill>
                            <a:srgbClr val="0070C0"/>
                          </a:solidFill>
                        </a:rPr>
                        <a:t>前立腺</a:t>
                      </a:r>
                      <a:endParaRPr kumimoji="1" lang="ja-JP" altLang="en-US" sz="24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第２位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大腸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肺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第３位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胃</a:t>
                      </a:r>
                      <a:endParaRPr kumimoji="1" lang="ja-JP" altLang="en-US" sz="240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大腸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第４位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肺</a:t>
                      </a:r>
                      <a:endParaRPr kumimoji="1" lang="en-US" altLang="ja-JP" sz="2400" smtClean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肝臓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第５位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>
                          <a:solidFill>
                            <a:srgbClr val="FF0000"/>
                          </a:solidFill>
                        </a:rPr>
                        <a:t>子宮</a:t>
                      </a:r>
                      <a:endParaRPr kumimoji="1" lang="ja-JP" alt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6948264" y="5701898"/>
            <a:ext cx="204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2011</a:t>
            </a:r>
            <a:r>
              <a:rPr kumimoji="1" lang="ja-JP" altLang="en-US" smtClean="0"/>
              <a:t>年全国推計値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908720"/>
          </a:xfrm>
        </p:spPr>
        <p:txBody>
          <a:bodyPr anchor="ctr" anchorCtr="0"/>
          <a:lstStyle/>
          <a:p>
            <a:r>
              <a:rPr kumimoji="1" lang="ja-JP" altLang="en-US" b="1" smtClean="0">
                <a:solidFill>
                  <a:srgbClr val="FF0000"/>
                </a:solidFill>
              </a:rPr>
              <a:t>女性特有のがん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568440" cy="49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3212299" y="1996627"/>
            <a:ext cx="1584176" cy="648072"/>
          </a:xfrm>
          <a:prstGeom prst="wedgeRoundRectCallout">
            <a:avLst>
              <a:gd name="adj1" fmla="val 59793"/>
              <a:gd name="adj2" fmla="val 1408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乳がん</a:t>
            </a:r>
            <a:endParaRPr kumimoji="1" lang="ja-JP" altLang="en-US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292080" y="1844824"/>
            <a:ext cx="2016224" cy="648072"/>
          </a:xfrm>
          <a:prstGeom prst="wedgeRoundRectCallout">
            <a:avLst>
              <a:gd name="adj1" fmla="val 57044"/>
              <a:gd name="adj2" fmla="val 960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胃がん</a:t>
            </a:r>
            <a:r>
              <a:rPr lang="en-US" altLang="ja-JP" sz="2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</a:t>
            </a:r>
            <a:r>
              <a:rPr kumimoji="1" lang="en-US" altLang="ja-JP" sz="2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236168" y="2852936"/>
            <a:ext cx="1584176" cy="648072"/>
          </a:xfrm>
          <a:prstGeom prst="wedgeRoundRectCallout">
            <a:avLst>
              <a:gd name="adj1" fmla="val 141335"/>
              <a:gd name="adj2" fmla="val 2147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子宮</a:t>
            </a:r>
            <a:r>
              <a:rPr kumimoji="1" lang="ja-JP" altLang="en-US" sz="24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endParaRPr kumimoji="1" lang="ja-JP" altLang="en-US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979712" y="4149080"/>
            <a:ext cx="1728193" cy="864096"/>
          </a:xfrm>
          <a:prstGeom prst="cloudCallout">
            <a:avLst>
              <a:gd name="adj1" fmla="val 41602"/>
              <a:gd name="adj2" fmla="val 712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20</a:t>
            </a:r>
            <a:r>
              <a:rPr kumimoji="1" lang="ja-JP" altLang="en-US" smtClean="0"/>
              <a:t>歳代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から増加</a:t>
            </a:r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645333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smtClean="0"/>
              <a:t>出典：国立がん研究センターがん対策情報センター</a:t>
            </a:r>
            <a:endParaRPr kumimoji="1" lang="ja-JP" altLang="en-US" sz="16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712" y="1031415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年齢階級別罹患率</a:t>
            </a:r>
            <a:r>
              <a:rPr kumimoji="1" lang="en-US" altLang="ja-JP" sz="20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(2011</a:t>
            </a:r>
            <a:r>
              <a:rPr kumimoji="1" lang="ja-JP" altLang="en-US" sz="20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年全国推計値</a:t>
            </a:r>
            <a:r>
              <a:rPr kumimoji="1" lang="en-US" altLang="ja-JP" sz="20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2000" b="1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075" name="Picture 3" descr="C:\Users\H27031667\Desktop\新しいフォルダー\乳が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83" y="240405"/>
            <a:ext cx="828509" cy="1100363"/>
          </a:xfrm>
          <a:prstGeom prst="rect">
            <a:avLst/>
          </a:pr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517632" cy="889200"/>
          </a:xfrm>
        </p:spPr>
        <p:txBody>
          <a:bodyPr tIns="72000" bIns="72000" anchor="ctr" anchorCtr="0">
            <a:spAutoFit/>
          </a:bodyPr>
          <a:lstStyle/>
          <a:p>
            <a:pPr marL="0" indent="0" algn="ctr">
              <a:buNone/>
            </a:pPr>
            <a:r>
              <a:rPr kumimoji="1" lang="ja-JP" altLang="en-US" sz="7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■</a:t>
            </a:r>
            <a:r>
              <a:rPr kumimoji="1" lang="ja-JP" altLang="en-US" sz="7200" b="1" smtClean="0">
                <a:latin typeface="+mn-ea"/>
              </a:rPr>
              <a:t>がんの発生</a:t>
            </a:r>
            <a:endParaRPr kumimoji="1" lang="ja-JP" altLang="en-US" sz="6000" b="1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0B9B-A1B8-49F9-A0C0-5514DE44A1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9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1617</TotalTime>
  <Words>2127</Words>
  <Application>Microsoft Office PowerPoint</Application>
  <PresentationFormat>画面に合わせる (4:3)</PresentationFormat>
  <Paragraphs>486</Paragraphs>
  <Slides>56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エグゼクティブ</vt:lpstr>
      <vt:lpstr>がんについて学ぼう</vt:lpstr>
      <vt:lpstr>■日本のがんの現状</vt:lpstr>
      <vt:lpstr>日本人の何人にひとりが一生のうちにがんになるでしょうか？</vt:lpstr>
      <vt:lpstr>日本のがん統計</vt:lpstr>
      <vt:lpstr>PowerPoint プレゼンテーション</vt:lpstr>
      <vt:lpstr>PowerPoint プレゼンテーション</vt:lpstr>
      <vt:lpstr>日本のがん統計</vt:lpstr>
      <vt:lpstr>女性特有のがん</vt:lpstr>
      <vt:lpstr>■がんの発生</vt:lpstr>
      <vt:lpstr>がんの発生と進行のしくみ</vt:lpstr>
      <vt:lpstr>がんの発生と進行のしくみ</vt:lpstr>
      <vt:lpstr>■がんの原因</vt:lpstr>
      <vt:lpstr>がんの原因</vt:lpstr>
      <vt:lpstr>がんの原因</vt:lpstr>
      <vt:lpstr>がんの原因</vt:lpstr>
      <vt:lpstr>がんの原因</vt:lpstr>
      <vt:lpstr>肝炎ウィルスと肝がん</vt:lpstr>
      <vt:lpstr>ヘリコバクター･ピロリ菌と胃がん</vt:lpstr>
      <vt:lpstr>ヘリコバクター･ピロリ菌と胃がん</vt:lpstr>
      <vt:lpstr>ヒトパピローマウィルスと子宮頸がん</vt:lpstr>
      <vt:lpstr>■がんの予防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日本人のためのがん予防法</vt:lpstr>
      <vt:lpstr>■がん検診</vt:lpstr>
      <vt:lpstr>がん検診の重要性</vt:lpstr>
      <vt:lpstr>がん検診の重要性</vt:lpstr>
      <vt:lpstr>がん検診の重要性</vt:lpstr>
      <vt:lpstr>がん検診の重要性</vt:lpstr>
      <vt:lpstr>■がんの診断･治療</vt:lpstr>
      <vt:lpstr>がんの診断</vt:lpstr>
      <vt:lpstr>がんの診断(画像診断)</vt:lpstr>
      <vt:lpstr>がんの治療</vt:lpstr>
      <vt:lpstr>インフォームド･コンセント</vt:lpstr>
      <vt:lpstr>セカンドオピニオン</vt:lpstr>
      <vt:lpstr>がんの治療(ロボット手術)</vt:lpstr>
      <vt:lpstr>がんの治療</vt:lpstr>
      <vt:lpstr>緩和ケア</vt:lpstr>
      <vt:lpstr>緩和ケア</vt:lpstr>
      <vt:lpstr>がん診療連携拠点病院</vt:lpstr>
      <vt:lpstr>がん患者さんへの支援</vt:lpstr>
      <vt:lpstr>がん患者さんへの支援</vt:lpstr>
      <vt:lpstr>がん患者さんへの支援</vt:lpstr>
      <vt:lpstr>がん患者さんへの支援</vt:lpstr>
      <vt:lpstr>がん患者さんへの支援</vt:lpstr>
      <vt:lpstr>小児がん</vt:lpstr>
      <vt:lpstr>患者さんの声</vt:lpstr>
      <vt:lpstr>PowerPoint プレゼンテーション</vt:lpstr>
      <vt:lpstr>本日のまとめ</vt:lpstr>
      <vt:lpstr>PowerPoint プレゼンテーション</vt:lpstr>
    </vt:vector>
  </TitlesOfParts>
  <Company>茨城県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がんについて学ぼう</dc:title>
  <dc:creator>茨城県</dc:creator>
  <cp:lastModifiedBy>茨城県</cp:lastModifiedBy>
  <cp:revision>102</cp:revision>
  <cp:lastPrinted>2016-09-06T10:03:17Z</cp:lastPrinted>
  <dcterms:created xsi:type="dcterms:W3CDTF">2015-08-11T00:17:30Z</dcterms:created>
  <dcterms:modified xsi:type="dcterms:W3CDTF">2016-09-12T08:37:51Z</dcterms:modified>
</cp:coreProperties>
</file>