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1" d="100"/>
          <a:sy n="111" d="100"/>
        </p:scale>
        <p:origin x="151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42193"/>
            <a:ext cx="9144000" cy="866527"/>
          </a:xfrm>
        </p:spPr>
        <p:txBody>
          <a:bodyPr>
            <a:normAutofit fontScale="90000"/>
          </a:bodyPr>
          <a:lstStyle/>
          <a:p>
            <a:r>
              <a:rPr kumimoji="1" lang="ja-JP" altLang="en-US" sz="3200" dirty="0" smtClean="0"/>
              <a:t>風しん</a:t>
            </a:r>
            <a:r>
              <a:rPr kumimoji="1" lang="ja-JP" altLang="en-US" sz="3200" dirty="0" err="1" smtClean="0"/>
              <a:t>の</a:t>
            </a:r>
            <a:r>
              <a:rPr kumimoji="1" lang="ja-JP" altLang="en-US" sz="3200" dirty="0" smtClean="0"/>
              <a:t>追加的対策クーポン券の取扱いについて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kumimoji="1" lang="ja-JP" altLang="en-US" sz="2700" dirty="0" smtClean="0"/>
              <a:t>（令和２年度・医療機関用）</a:t>
            </a:r>
            <a:endParaRPr kumimoji="1" lang="ja-JP" altLang="en-US" sz="2700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0" y="1052736"/>
            <a:ext cx="9144000" cy="561662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ja-JP" altLang="en-US" sz="2000" dirty="0" smtClean="0"/>
              <a:t>本取扱は、令和２年度において、風しん</a:t>
            </a:r>
            <a:r>
              <a:rPr lang="ja-JP" altLang="en-US" sz="2000" dirty="0" err="1" smtClean="0"/>
              <a:t>の</a:t>
            </a:r>
            <a:r>
              <a:rPr lang="ja-JP" altLang="en-US" sz="2000" dirty="0" smtClean="0"/>
              <a:t>追加的対策における予防接種の予診・予防接種を行い、クーポン券（券種２及び３）を用いて請求する方法をお示しするものです。</a:t>
            </a:r>
            <a:endParaRPr lang="en-US" altLang="ja-JP" sz="2000" dirty="0" smtClean="0"/>
          </a:p>
          <a:p>
            <a:pPr indent="534988" algn="l"/>
            <a:r>
              <a:rPr lang="en-US" altLang="ja-JP" sz="1400" dirty="0" smtClean="0"/>
              <a:t>※</a:t>
            </a:r>
            <a:r>
              <a:rPr lang="ja-JP" altLang="en-US" sz="1400" dirty="0" smtClean="0"/>
              <a:t>「風しん</a:t>
            </a:r>
            <a:r>
              <a:rPr lang="ja-JP" altLang="en-US" sz="1400" dirty="0" err="1" smtClean="0"/>
              <a:t>の</a:t>
            </a:r>
            <a:r>
              <a:rPr lang="ja-JP" altLang="en-US" sz="1400" dirty="0" smtClean="0"/>
              <a:t>追加的対策に係る令和元年度に発行されたクーポン券の取扱いについて」</a:t>
            </a:r>
            <a:endParaRPr lang="en-US" altLang="ja-JP" sz="1400" dirty="0" smtClean="0"/>
          </a:p>
          <a:p>
            <a:pPr indent="534988" algn="l"/>
            <a:r>
              <a:rPr lang="ja-JP" altLang="en-US" sz="1400" dirty="0" smtClean="0"/>
              <a:t>　（令和２年１月８日付け厚生労働省健康局健康課・結核感染症課事務連絡）を参照</a:t>
            </a:r>
            <a:endParaRPr lang="en-US" altLang="ja-JP" sz="1800" dirty="0" smtClean="0"/>
          </a:p>
          <a:p>
            <a:pPr marL="342900" indent="-342900" algn="l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ja-JP" altLang="en-US" sz="2000" dirty="0"/>
              <a:t>市区町村が、</a:t>
            </a:r>
            <a:r>
              <a:rPr lang="ja-JP" altLang="en-US" sz="2000" u="heavy" dirty="0"/>
              <a:t>令和元年度に発行したクーポン券</a:t>
            </a:r>
            <a:r>
              <a:rPr lang="ja-JP" altLang="en-US" sz="2000" dirty="0"/>
              <a:t>（有効期限が</a:t>
            </a:r>
            <a:r>
              <a:rPr lang="en-US" altLang="ja-JP" sz="2000" dirty="0"/>
              <a:t>2020</a:t>
            </a:r>
            <a:r>
              <a:rPr lang="ja-JP" altLang="en-US" sz="2000" dirty="0"/>
              <a:t>年</a:t>
            </a:r>
            <a:r>
              <a:rPr lang="en-US" altLang="ja-JP" sz="2000" dirty="0"/>
              <a:t>3</a:t>
            </a:r>
            <a:r>
              <a:rPr lang="ja-JP" altLang="en-US" sz="2000" dirty="0"/>
              <a:t>月</a:t>
            </a:r>
            <a:r>
              <a:rPr lang="ja-JP" altLang="en-US" sz="2000" dirty="0" smtClean="0"/>
              <a:t>末以前の</a:t>
            </a:r>
            <a:r>
              <a:rPr lang="ja-JP" altLang="en-US" sz="2000" dirty="0"/>
              <a:t>もの）については</a:t>
            </a:r>
            <a:r>
              <a:rPr lang="ja-JP" altLang="en-US" sz="2000" dirty="0" smtClean="0"/>
              <a:t>、利用率向上のため、</a:t>
            </a:r>
            <a:r>
              <a:rPr lang="ja-JP" altLang="en-US" sz="2000" u="heavy" dirty="0" smtClean="0"/>
              <a:t>令和</a:t>
            </a:r>
            <a:r>
              <a:rPr lang="ja-JP" altLang="en-US" sz="2000" u="heavy" dirty="0"/>
              <a:t>２年度も使用可能</a:t>
            </a:r>
            <a:r>
              <a:rPr lang="ja-JP" altLang="en-US" sz="2000" dirty="0"/>
              <a:t>とすることとしました</a:t>
            </a:r>
            <a:r>
              <a:rPr lang="ja-JP" altLang="en-US" sz="2000" dirty="0" smtClean="0"/>
              <a:t>。（</a:t>
            </a:r>
            <a:r>
              <a:rPr lang="ja-JP" altLang="en-US" sz="2000" dirty="0"/>
              <a:t>有効</a:t>
            </a:r>
            <a:r>
              <a:rPr lang="ja-JP" altLang="en-US" sz="2000" dirty="0" smtClean="0"/>
              <a:t>期限を延長）</a:t>
            </a:r>
            <a:endParaRPr lang="en-US" altLang="ja-JP" sz="2000" dirty="0"/>
          </a:p>
          <a:p>
            <a:pPr marL="342900" indent="-342900" algn="l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ja-JP" altLang="en-US" sz="2000" dirty="0" smtClean="0"/>
              <a:t>予防接種の予診・予防接種の委託料（予診費用・接種費用）は、クーポン券を発行する各市区町村が決定しており、年度ごとに改定される可能性があります。</a:t>
            </a:r>
            <a:endParaRPr lang="en-US" altLang="ja-JP" sz="2000" dirty="0" smtClean="0"/>
          </a:p>
          <a:p>
            <a:pPr marL="342900" indent="-342900" algn="l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ja-JP" altLang="en-US" sz="2000" dirty="0" smtClean="0"/>
              <a:t>このため、委託料を改定した市区町村が令和元</a:t>
            </a:r>
            <a:r>
              <a:rPr lang="ja-JP" altLang="en-US" sz="2000" dirty="0"/>
              <a:t>年度に発行した</a:t>
            </a:r>
            <a:r>
              <a:rPr lang="ja-JP" altLang="en-US" sz="2000" dirty="0" smtClean="0"/>
              <a:t>クーポン券については、</a:t>
            </a:r>
            <a:r>
              <a:rPr lang="ja-JP" altLang="en-US" sz="2000" u="heavy" dirty="0" smtClean="0"/>
              <a:t>金額</a:t>
            </a:r>
            <a:r>
              <a:rPr lang="ja-JP" altLang="en-US" sz="2000" u="heavy" dirty="0"/>
              <a:t>（予診費用・接種費用</a:t>
            </a:r>
            <a:r>
              <a:rPr lang="ja-JP" altLang="en-US" sz="2000" u="heavy" dirty="0" smtClean="0"/>
              <a:t>）を修正して請求</a:t>
            </a:r>
            <a:r>
              <a:rPr lang="ja-JP" altLang="en-US" sz="2000" dirty="0" smtClean="0"/>
              <a:t>する必要があります。</a:t>
            </a:r>
            <a:endParaRPr lang="en-US" altLang="ja-JP" sz="2000" dirty="0"/>
          </a:p>
          <a:p>
            <a:pPr marL="342900" indent="-342900" algn="l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ja-JP" altLang="en-US" sz="2000" dirty="0" smtClean="0"/>
              <a:t>令和２年度</a:t>
            </a:r>
            <a:r>
              <a:rPr lang="ja-JP" altLang="en-US" sz="2000" dirty="0"/>
              <a:t>に委託料を</a:t>
            </a:r>
            <a:r>
              <a:rPr lang="ja-JP" altLang="en-US" sz="2000" dirty="0" smtClean="0"/>
              <a:t>改定する市区町村については、厚生労働省において改定前後の委託料を一覧にまとめ、実施機関の取りまとめ者を通じて、集合契約に参加している各実施機関に提供します。</a:t>
            </a:r>
            <a:endParaRPr lang="en-US" altLang="ja-JP" sz="2000" dirty="0"/>
          </a:p>
          <a:p>
            <a:pPr marL="342900" indent="-342900" algn="l">
              <a:spcBef>
                <a:spcPts val="800"/>
              </a:spcBef>
              <a:buFont typeface="Wingdings" panose="05000000000000000000" pitchFamily="2" charset="2"/>
              <a:buChar char="Ø"/>
            </a:pPr>
            <a:r>
              <a:rPr lang="ja-JP" altLang="en-US" sz="2000" dirty="0" smtClean="0"/>
              <a:t>各実施機関は、この委託料一覧をご覧いただき、クーポン券の修正を行って請求してください。</a:t>
            </a:r>
            <a:endParaRPr lang="en-US" altLang="ja-JP" sz="2000" dirty="0" smtClean="0"/>
          </a:p>
        </p:txBody>
      </p:sp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370715"/>
              </p:ext>
            </p:extLst>
          </p:nvPr>
        </p:nvGraphicFramePr>
        <p:xfrm>
          <a:off x="118582" y="907040"/>
          <a:ext cx="8845906" cy="294708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27599">
                  <a:extLst>
                    <a:ext uri="{9D8B030D-6E8A-4147-A177-3AD203B41FA5}">
                      <a16:colId xmlns:a16="http://schemas.microsoft.com/office/drawing/2014/main" val="873128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3486960031"/>
                    </a:ext>
                  </a:extLst>
                </a:gridCol>
                <a:gridCol w="3462307">
                  <a:extLst>
                    <a:ext uri="{9D8B030D-6E8A-4147-A177-3AD203B41FA5}">
                      <a16:colId xmlns:a16="http://schemas.microsoft.com/office/drawing/2014/main" val="2545295224"/>
                    </a:ext>
                  </a:extLst>
                </a:gridCol>
              </a:tblGrid>
              <a:tr h="354947">
                <a:tc>
                  <a:txBody>
                    <a:bodyPr/>
                    <a:lstStyle/>
                    <a:p>
                      <a:endParaRPr kumimoji="1" lang="ja-JP" altLang="en-US" sz="1700" dirty="0"/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700" dirty="0" smtClean="0"/>
                        <a:t>令和元年度</a:t>
                      </a:r>
                      <a:endParaRPr kumimoji="1" lang="ja-JP" altLang="en-US" sz="1700" dirty="0"/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lvl="0" indent="0" algn="ctr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 smtClean="0"/>
                        <a:t>令和２年度</a:t>
                      </a: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3294691785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700" dirty="0" smtClean="0"/>
                        <a:t>令和元年度</a:t>
                      </a:r>
                      <a:endParaRPr kumimoji="1" lang="en-US" altLang="ja-JP" sz="1700" dirty="0" smtClean="0"/>
                    </a:p>
                    <a:p>
                      <a:pPr algn="ctr"/>
                      <a:r>
                        <a:rPr kumimoji="1" lang="ja-JP" altLang="en-US" sz="1700" dirty="0" smtClean="0"/>
                        <a:t>配付クーポン</a:t>
                      </a:r>
                      <a:endParaRPr kumimoji="1" lang="en-US" altLang="ja-JP" sz="1700" dirty="0" smtClean="0"/>
                    </a:p>
                    <a:p>
                      <a:pPr algn="ctr"/>
                      <a:r>
                        <a:rPr kumimoji="1" lang="ja-JP" altLang="en-US" sz="1700" dirty="0" smtClean="0"/>
                        <a:t>（例 </a:t>
                      </a:r>
                      <a:r>
                        <a:rPr kumimoji="1" lang="en-US" altLang="ja-JP" sz="1700" dirty="0" smtClean="0"/>
                        <a:t>10,000</a:t>
                      </a:r>
                      <a:r>
                        <a:rPr kumimoji="1" lang="ja-JP" altLang="en-US" sz="1700" dirty="0" smtClean="0"/>
                        <a:t>円）</a:t>
                      </a:r>
                      <a:endParaRPr kumimoji="1" lang="ja-JP" altLang="en-US" sz="1700" dirty="0"/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endParaRPr kumimoji="1" lang="ja-JP" altLang="en-US" sz="1700" dirty="0"/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endParaRPr kumimoji="1" lang="ja-JP" altLang="en-US" sz="1700" dirty="0"/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4197437966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700" dirty="0" smtClean="0"/>
                        <a:t>令和２年度</a:t>
                      </a:r>
                      <a:endParaRPr kumimoji="1" lang="en-US" altLang="ja-JP" sz="1700" dirty="0" smtClean="0"/>
                    </a:p>
                    <a:p>
                      <a:pPr algn="ctr"/>
                      <a:r>
                        <a:rPr kumimoji="1" lang="ja-JP" altLang="en-US" sz="1700" dirty="0" smtClean="0"/>
                        <a:t>配付クーポン</a:t>
                      </a:r>
                      <a:endParaRPr kumimoji="1" lang="en-US" altLang="ja-JP" sz="1700" dirty="0" smtClean="0"/>
                    </a:p>
                    <a:p>
                      <a:pPr algn="ctr"/>
                      <a:r>
                        <a:rPr kumimoji="1" lang="ja-JP" altLang="en-US" sz="1700" dirty="0" smtClean="0"/>
                        <a:t>（例 </a:t>
                      </a:r>
                      <a:r>
                        <a:rPr kumimoji="1" lang="en-US" altLang="ja-JP" sz="1700" dirty="0" smtClean="0"/>
                        <a:t>10,050</a:t>
                      </a:r>
                      <a:r>
                        <a:rPr kumimoji="1" lang="ja-JP" altLang="en-US" sz="1700" dirty="0" smtClean="0"/>
                        <a:t>円）</a:t>
                      </a:r>
                      <a:endParaRPr kumimoji="1" lang="ja-JP" altLang="en-US" sz="1700" dirty="0"/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endParaRPr kumimoji="1" lang="ja-JP" altLang="en-US" sz="1700" dirty="0"/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endParaRPr kumimoji="1" lang="ja-JP" altLang="en-US" sz="1700" dirty="0"/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442653954"/>
                  </a:ext>
                </a:extLst>
              </a:tr>
            </a:tbl>
          </a:graphicData>
        </a:graphic>
      </p:graphicFrame>
      <p:sp>
        <p:nvSpPr>
          <p:cNvPr id="12" name="右矢印 11"/>
          <p:cNvSpPr/>
          <p:nvPr/>
        </p:nvSpPr>
        <p:spPr>
          <a:xfrm>
            <a:off x="4704938" y="2777668"/>
            <a:ext cx="4253243" cy="39600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62" dirty="0"/>
              <a:t>（</a:t>
            </a:r>
            <a:r>
              <a:rPr lang="en-US" altLang="ja-JP" sz="1662" dirty="0"/>
              <a:t>A</a:t>
            </a:r>
            <a:r>
              <a:rPr lang="ja-JP" altLang="en-US" sz="1662" dirty="0"/>
              <a:t>市） </a:t>
            </a:r>
            <a:r>
              <a:rPr lang="en-US" altLang="ja-JP" sz="1662" dirty="0" smtClean="0"/>
              <a:t>10,050</a:t>
            </a:r>
            <a:r>
              <a:rPr lang="ja-JP" altLang="en-US" sz="1662" dirty="0"/>
              <a:t>円</a:t>
            </a:r>
          </a:p>
        </p:txBody>
      </p:sp>
      <p:sp>
        <p:nvSpPr>
          <p:cNvPr id="13" name="右矢印 12"/>
          <p:cNvSpPr/>
          <p:nvPr/>
        </p:nvSpPr>
        <p:spPr>
          <a:xfrm>
            <a:off x="2165940" y="2168904"/>
            <a:ext cx="6779062" cy="396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62" dirty="0"/>
              <a:t>（</a:t>
            </a:r>
            <a:r>
              <a:rPr lang="en-US" altLang="ja-JP" sz="1662" dirty="0"/>
              <a:t>B</a:t>
            </a:r>
            <a:r>
              <a:rPr lang="ja-JP" altLang="en-US" sz="1662" dirty="0"/>
              <a:t>市） </a:t>
            </a:r>
            <a:r>
              <a:rPr lang="en-US" altLang="ja-JP" sz="1662" dirty="0"/>
              <a:t>9,500</a:t>
            </a:r>
            <a:r>
              <a:rPr lang="ja-JP" altLang="en-US" sz="1662" dirty="0"/>
              <a:t>円</a:t>
            </a:r>
          </a:p>
        </p:txBody>
      </p:sp>
      <p:sp>
        <p:nvSpPr>
          <p:cNvPr id="14" name="右矢印 13"/>
          <p:cNvSpPr/>
          <p:nvPr/>
        </p:nvSpPr>
        <p:spPr>
          <a:xfrm>
            <a:off x="4704938" y="3321032"/>
            <a:ext cx="4253243" cy="39600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62" dirty="0"/>
              <a:t>（</a:t>
            </a:r>
            <a:r>
              <a:rPr lang="en-US" altLang="ja-JP" sz="1662" dirty="0"/>
              <a:t>B</a:t>
            </a:r>
            <a:r>
              <a:rPr lang="ja-JP" altLang="en-US" sz="1662" dirty="0"/>
              <a:t>市）</a:t>
            </a:r>
            <a:r>
              <a:rPr lang="en-US" altLang="ja-JP" sz="1662" dirty="0" smtClean="0"/>
              <a:t>9,500</a:t>
            </a:r>
            <a:r>
              <a:rPr lang="ja-JP" altLang="en-US" sz="1662" dirty="0"/>
              <a:t>円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179119" y="1477994"/>
            <a:ext cx="3310267" cy="4028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62" dirty="0"/>
              <a:t>（</a:t>
            </a:r>
            <a:r>
              <a:rPr lang="en-US" altLang="ja-JP" sz="1662" dirty="0"/>
              <a:t>A</a:t>
            </a:r>
            <a:r>
              <a:rPr lang="ja-JP" altLang="en-US" sz="1662" dirty="0"/>
              <a:t>市）</a:t>
            </a:r>
            <a:r>
              <a:rPr lang="en-US" altLang="ja-JP" sz="1662" dirty="0"/>
              <a:t>10,000</a:t>
            </a:r>
            <a:r>
              <a:rPr lang="ja-JP" altLang="en-US" sz="1662" dirty="0"/>
              <a:t>円</a:t>
            </a:r>
            <a:endParaRPr lang="en-US" altLang="ja-JP" sz="1662" dirty="0"/>
          </a:p>
        </p:txBody>
      </p:sp>
      <p:sp>
        <p:nvSpPr>
          <p:cNvPr id="11" name="右矢印 10"/>
          <p:cNvSpPr/>
          <p:nvPr/>
        </p:nvSpPr>
        <p:spPr>
          <a:xfrm>
            <a:off x="5489386" y="1239598"/>
            <a:ext cx="3455616" cy="396000"/>
          </a:xfrm>
          <a:prstGeom prst="rightArrow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金額修正（書き換え）して請求</a:t>
            </a:r>
            <a:r>
              <a:rPr lang="ja-JP" altLang="en-US" sz="1400" dirty="0">
                <a:solidFill>
                  <a:schemeClr val="tx1"/>
                </a:solidFill>
              </a:rPr>
              <a:t>　</a:t>
            </a:r>
            <a:r>
              <a:rPr lang="en-US" altLang="ja-JP" sz="1400" dirty="0">
                <a:solidFill>
                  <a:schemeClr val="tx1"/>
                </a:solidFill>
              </a:rPr>
              <a:t>10,050</a:t>
            </a:r>
            <a:r>
              <a:rPr lang="ja-JP" altLang="en-US" sz="1400" dirty="0">
                <a:solidFill>
                  <a:schemeClr val="tx1"/>
                </a:solidFill>
              </a:rPr>
              <a:t>円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405998" y="4109164"/>
            <a:ext cx="8280920" cy="2560196"/>
          </a:xfrm>
          <a:prstGeom prst="roundRect">
            <a:avLst>
              <a:gd name="adj" fmla="val 9382"/>
            </a:avLst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3776" indent="-263776">
              <a:buFont typeface="Wingdings" panose="05000000000000000000" pitchFamily="2" charset="2"/>
              <a:buChar char="l"/>
            </a:pPr>
            <a:r>
              <a:rPr lang="ja-JP" altLang="en-US" dirty="0" smtClean="0">
                <a:solidFill>
                  <a:schemeClr val="tx1"/>
                </a:solidFill>
              </a:rPr>
              <a:t>令和２年度に価格改定のあった市区町村別委託料一覧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※</a:t>
            </a:r>
            <a:r>
              <a:rPr lang="ja-JP" altLang="en-US" dirty="0" smtClean="0">
                <a:solidFill>
                  <a:schemeClr val="tx1"/>
                </a:solidFill>
              </a:rPr>
              <a:t>を国が作成し、実施機関に提供する。</a:t>
            </a:r>
            <a:r>
              <a:rPr lang="ja-JP" altLang="en-US" sz="1600" dirty="0" smtClean="0">
                <a:solidFill>
                  <a:schemeClr val="tx1"/>
                </a:solidFill>
              </a:rPr>
              <a:t>（例：</a:t>
            </a:r>
            <a:r>
              <a:rPr lang="en-US" altLang="ja-JP" sz="1600" dirty="0" smtClean="0">
                <a:solidFill>
                  <a:schemeClr val="tx1"/>
                </a:solidFill>
              </a:rPr>
              <a:t>A</a:t>
            </a:r>
            <a:r>
              <a:rPr lang="ja-JP" altLang="en-US" sz="1600" dirty="0" smtClean="0">
                <a:solidFill>
                  <a:schemeClr val="tx1"/>
                </a:solidFill>
              </a:rPr>
              <a:t>市　（旧）</a:t>
            </a:r>
            <a:r>
              <a:rPr lang="en-US" altLang="ja-JP" sz="1600" dirty="0" smtClean="0">
                <a:solidFill>
                  <a:schemeClr val="tx1"/>
                </a:solidFill>
              </a:rPr>
              <a:t>10,000</a:t>
            </a:r>
            <a:r>
              <a:rPr lang="ja-JP" altLang="en-US" sz="1600" dirty="0" smtClean="0">
                <a:solidFill>
                  <a:schemeClr val="tx1"/>
                </a:solidFill>
              </a:rPr>
              <a:t>円　→　（新）</a:t>
            </a:r>
            <a:r>
              <a:rPr lang="en-US" altLang="ja-JP" sz="1600" dirty="0" smtClean="0">
                <a:solidFill>
                  <a:schemeClr val="tx1"/>
                </a:solidFill>
              </a:rPr>
              <a:t>10,050</a:t>
            </a:r>
            <a:r>
              <a:rPr lang="ja-JP" altLang="en-US" sz="1600" dirty="0" smtClean="0">
                <a:solidFill>
                  <a:schemeClr val="tx1"/>
                </a:solidFill>
              </a:rPr>
              <a:t>円）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 marL="273050"/>
            <a:r>
              <a:rPr lang="ja-JP" altLang="en-US" sz="1400" dirty="0" smtClean="0">
                <a:solidFill>
                  <a:schemeClr val="tx1"/>
                </a:solidFill>
              </a:rPr>
              <a:t>（</a:t>
            </a:r>
            <a:r>
              <a:rPr lang="en-US" altLang="ja-JP" sz="1400" dirty="0" smtClean="0">
                <a:solidFill>
                  <a:schemeClr val="tx1"/>
                </a:solidFill>
              </a:rPr>
              <a:t>※</a:t>
            </a:r>
            <a:r>
              <a:rPr lang="ja-JP" altLang="en-US" sz="1400" dirty="0" smtClean="0">
                <a:solidFill>
                  <a:schemeClr val="tx1"/>
                </a:solidFill>
              </a:rPr>
              <a:t>）改定のなかった市区町村は掲載されない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marL="263776" indent="-263776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dirty="0" smtClean="0">
                <a:solidFill>
                  <a:schemeClr val="tx1"/>
                </a:solidFill>
              </a:rPr>
              <a:t>実施機関</a:t>
            </a:r>
            <a:r>
              <a:rPr lang="ja-JP" altLang="en-US" dirty="0">
                <a:solidFill>
                  <a:schemeClr val="tx1"/>
                </a:solidFill>
              </a:rPr>
              <a:t>において、</a:t>
            </a:r>
            <a:r>
              <a:rPr lang="ja-JP" altLang="en-US" dirty="0" smtClean="0">
                <a:solidFill>
                  <a:schemeClr val="tx1"/>
                </a:solidFill>
              </a:rPr>
              <a:t>クーポン券の金額を一覧と照合する</a:t>
            </a:r>
            <a:r>
              <a:rPr lang="ja-JP" altLang="en-US" dirty="0">
                <a:solidFill>
                  <a:schemeClr val="tx1"/>
                </a:solidFill>
              </a:rPr>
              <a:t>。</a:t>
            </a:r>
            <a:endParaRPr lang="en-US" altLang="ja-JP" dirty="0">
              <a:solidFill>
                <a:schemeClr val="tx1"/>
              </a:solidFill>
            </a:endParaRPr>
          </a:p>
          <a:p>
            <a:pPr marL="263776" indent="-263776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dirty="0" smtClean="0">
                <a:solidFill>
                  <a:schemeClr val="tx1"/>
                </a:solidFill>
              </a:rPr>
              <a:t>価格</a:t>
            </a:r>
            <a:r>
              <a:rPr lang="ja-JP" altLang="en-US" dirty="0">
                <a:solidFill>
                  <a:schemeClr val="tx1"/>
                </a:solidFill>
              </a:rPr>
              <a:t>改定の</a:t>
            </a:r>
            <a:r>
              <a:rPr lang="ja-JP" altLang="en-US" dirty="0" smtClean="0">
                <a:solidFill>
                  <a:schemeClr val="tx1"/>
                </a:solidFill>
              </a:rPr>
              <a:t>あった市区町村のクーポン券は、</a:t>
            </a:r>
            <a:r>
              <a:rPr lang="ja-JP" altLang="en-US" dirty="0">
                <a:solidFill>
                  <a:schemeClr val="tx1"/>
                </a:solidFill>
              </a:rPr>
              <a:t>旧価格を新価格</a:t>
            </a:r>
            <a:r>
              <a:rPr lang="ja-JP" altLang="en-US" dirty="0" smtClean="0">
                <a:solidFill>
                  <a:schemeClr val="tx1"/>
                </a:solidFill>
              </a:rPr>
              <a:t>に修正（書き換え）し、請求</a:t>
            </a:r>
            <a:r>
              <a:rPr lang="ja-JP" altLang="en-US" dirty="0">
                <a:solidFill>
                  <a:schemeClr val="tx1"/>
                </a:solidFill>
              </a:rPr>
              <a:t>する</a:t>
            </a:r>
            <a:r>
              <a:rPr lang="ja-JP" altLang="en-US" dirty="0" smtClean="0">
                <a:solidFill>
                  <a:schemeClr val="tx1"/>
                </a:solidFill>
              </a:rPr>
              <a:t>。</a:t>
            </a:r>
            <a:r>
              <a:rPr lang="en-US" altLang="ja-JP" baseline="30000" dirty="0">
                <a:solidFill>
                  <a:schemeClr val="tx1"/>
                </a:solidFill>
              </a:rPr>
              <a:t> ※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marL="447675" indent="-174625"/>
            <a:r>
              <a:rPr lang="ja-JP" altLang="en-US" sz="1400" dirty="0" smtClean="0">
                <a:solidFill>
                  <a:schemeClr val="tx1"/>
                </a:solidFill>
              </a:rPr>
              <a:t>（</a:t>
            </a:r>
            <a:r>
              <a:rPr lang="en-US" altLang="ja-JP" sz="1400" dirty="0" smtClean="0">
                <a:solidFill>
                  <a:schemeClr val="tx1"/>
                </a:solidFill>
              </a:rPr>
              <a:t>※</a:t>
            </a:r>
            <a:r>
              <a:rPr lang="ja-JP" altLang="en-US" sz="1400" dirty="0" smtClean="0">
                <a:solidFill>
                  <a:schemeClr val="tx1"/>
                </a:solidFill>
              </a:rPr>
              <a:t>）実施機関の判断により修正しない（書き換えない）場合は、</a:t>
            </a:r>
            <a:r>
              <a:rPr lang="ja-JP" altLang="en-US" sz="1400" dirty="0">
                <a:solidFill>
                  <a:schemeClr val="tx1"/>
                </a:solidFill>
              </a:rPr>
              <a:t>旧価格で</a:t>
            </a:r>
            <a:r>
              <a:rPr lang="ja-JP" altLang="en-US" sz="1400" dirty="0" smtClean="0">
                <a:solidFill>
                  <a:schemeClr val="tx1"/>
                </a:solidFill>
              </a:rPr>
              <a:t>請求することとなり、旧価格で支払われる。</a:t>
            </a:r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15" name="右矢印 14"/>
          <p:cNvSpPr/>
          <p:nvPr/>
        </p:nvSpPr>
        <p:spPr>
          <a:xfrm>
            <a:off x="5489386" y="1700852"/>
            <a:ext cx="3455616" cy="396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/>
              <a:t>その</a:t>
            </a:r>
            <a:r>
              <a:rPr lang="ja-JP" altLang="en-US" sz="1600" dirty="0" smtClean="0"/>
              <a:t>まま請求</a:t>
            </a:r>
            <a:r>
              <a:rPr lang="ja-JP" altLang="en-US" sz="1600" dirty="0"/>
              <a:t>　</a:t>
            </a:r>
            <a:r>
              <a:rPr lang="en-US" altLang="ja-JP" sz="1600" dirty="0"/>
              <a:t>10,000</a:t>
            </a:r>
            <a:r>
              <a:rPr lang="ja-JP" altLang="en-US" sz="1600" dirty="0"/>
              <a:t>円</a:t>
            </a:r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457200" y="1548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/>
              <a:t>クーポン券の取扱いのイメージ</a:t>
            </a:r>
            <a:endParaRPr lang="ja-JP" altLang="en-US" sz="2800" dirty="0"/>
          </a:p>
        </p:txBody>
      </p:sp>
      <p:sp>
        <p:nvSpPr>
          <p:cNvPr id="18" name="タイトル 1"/>
          <p:cNvSpPr txBox="1">
            <a:spLocks/>
          </p:cNvSpPr>
          <p:nvPr/>
        </p:nvSpPr>
        <p:spPr>
          <a:xfrm>
            <a:off x="6951686" y="1532365"/>
            <a:ext cx="531017" cy="2587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050" b="1" dirty="0" smtClean="0"/>
              <a:t>または</a:t>
            </a:r>
            <a:endParaRPr lang="ja-JP" altLang="en-US" sz="1050" b="1" dirty="0"/>
          </a:p>
        </p:txBody>
      </p:sp>
      <p:sp>
        <p:nvSpPr>
          <p:cNvPr id="20" name="タイトル 1"/>
          <p:cNvSpPr txBox="1">
            <a:spLocks/>
          </p:cNvSpPr>
          <p:nvPr/>
        </p:nvSpPr>
        <p:spPr>
          <a:xfrm>
            <a:off x="395536" y="620688"/>
            <a:ext cx="8424936" cy="2587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200" b="1" dirty="0" smtClean="0">
                <a:latin typeface="+mj-ea"/>
              </a:rPr>
              <a:t>（例）</a:t>
            </a:r>
            <a:r>
              <a:rPr lang="en-US" altLang="ja-JP" sz="1200" b="1" dirty="0" smtClean="0">
                <a:latin typeface="+mj-ea"/>
              </a:rPr>
              <a:t>A</a:t>
            </a:r>
            <a:r>
              <a:rPr lang="ja-JP" altLang="en-US" sz="1200" b="1" dirty="0" smtClean="0">
                <a:latin typeface="+mj-ea"/>
              </a:rPr>
              <a:t>市は、令和２年度に接種費用</a:t>
            </a:r>
            <a:r>
              <a:rPr lang="en-US" altLang="ja-JP" sz="1200" b="1" dirty="0" smtClean="0">
                <a:latin typeface="+mj-ea"/>
              </a:rPr>
              <a:t>10,000</a:t>
            </a:r>
            <a:r>
              <a:rPr lang="ja-JP" altLang="en-US" sz="1200" b="1" dirty="0" smtClean="0">
                <a:latin typeface="+mj-ea"/>
              </a:rPr>
              <a:t>円を</a:t>
            </a:r>
            <a:r>
              <a:rPr lang="en-US" altLang="ja-JP" sz="1200" b="1" dirty="0" smtClean="0">
                <a:latin typeface="+mj-ea"/>
              </a:rPr>
              <a:t>10,050</a:t>
            </a:r>
            <a:r>
              <a:rPr lang="ja-JP" altLang="en-US" sz="1200" b="1" dirty="0" smtClean="0">
                <a:latin typeface="+mj-ea"/>
              </a:rPr>
              <a:t>円に変更し、Ｂ市は、令和２年度も接種費用</a:t>
            </a:r>
            <a:r>
              <a:rPr lang="en-US" altLang="ja-JP" sz="1200" b="1" dirty="0" smtClean="0">
                <a:latin typeface="+mj-ea"/>
              </a:rPr>
              <a:t>9,500</a:t>
            </a:r>
            <a:r>
              <a:rPr lang="ja-JP" altLang="en-US" sz="1200" b="1" dirty="0" smtClean="0">
                <a:latin typeface="+mj-ea"/>
              </a:rPr>
              <a:t>円のままの場合。</a:t>
            </a:r>
            <a:endParaRPr lang="ja-JP" altLang="en-US" sz="1200" b="1" dirty="0">
              <a:latin typeface="+mj-ea"/>
            </a:endParaRPr>
          </a:p>
        </p:txBody>
      </p:sp>
      <p:sp>
        <p:nvSpPr>
          <p:cNvPr id="7" name="楕円 6"/>
          <p:cNvSpPr/>
          <p:nvPr/>
        </p:nvSpPr>
        <p:spPr>
          <a:xfrm>
            <a:off x="5460001" y="922610"/>
            <a:ext cx="3331086" cy="1174242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467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/>
          <p:cNvSpPr/>
          <p:nvPr/>
        </p:nvSpPr>
        <p:spPr>
          <a:xfrm>
            <a:off x="6372200" y="2564904"/>
            <a:ext cx="2437304" cy="108012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クーポン券に記載のとおりの金額で国保連へ請求する</a:t>
            </a:r>
            <a:endParaRPr kumimoji="1" lang="ja-JP" altLang="en-US" dirty="0"/>
          </a:p>
        </p:txBody>
      </p:sp>
      <p:sp>
        <p:nvSpPr>
          <p:cNvPr id="42" name="正方形/長方形 41"/>
          <p:cNvSpPr/>
          <p:nvPr/>
        </p:nvSpPr>
        <p:spPr>
          <a:xfrm>
            <a:off x="1926709" y="1030029"/>
            <a:ext cx="1096857" cy="30546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正方形/長方形 75"/>
          <p:cNvSpPr/>
          <p:nvPr/>
        </p:nvSpPr>
        <p:spPr>
          <a:xfrm>
            <a:off x="1593857" y="5415624"/>
            <a:ext cx="679065" cy="30546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251519" y="5013176"/>
            <a:ext cx="2319617" cy="108012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クーポン券に記載のとおりの金額（旧金額）で国保連へ請求する</a:t>
            </a:r>
            <a:endParaRPr kumimoji="1" lang="ja-JP" altLang="en-US" dirty="0"/>
          </a:p>
        </p:txBody>
      </p:sp>
      <p:sp>
        <p:nvSpPr>
          <p:cNvPr id="41" name="正方形/長方形 40"/>
          <p:cNvSpPr/>
          <p:nvPr/>
        </p:nvSpPr>
        <p:spPr>
          <a:xfrm>
            <a:off x="6551678" y="1016732"/>
            <a:ext cx="1044658" cy="305465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正方形/長方形 76"/>
          <p:cNvSpPr/>
          <p:nvPr/>
        </p:nvSpPr>
        <p:spPr>
          <a:xfrm>
            <a:off x="4528289" y="5262892"/>
            <a:ext cx="719790" cy="305465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8614"/>
            <a:ext cx="8229600" cy="562074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/>
              <a:t>フローチャート</a:t>
            </a:r>
            <a:endParaRPr kumimoji="1" lang="ja-JP" altLang="en-US" sz="2800" dirty="0"/>
          </a:p>
        </p:txBody>
      </p:sp>
      <p:sp>
        <p:nvSpPr>
          <p:cNvPr id="6" name="横巻き 5"/>
          <p:cNvSpPr/>
          <p:nvPr/>
        </p:nvSpPr>
        <p:spPr>
          <a:xfrm>
            <a:off x="1295374" y="620688"/>
            <a:ext cx="3348634" cy="792088"/>
          </a:xfrm>
          <a:prstGeom prst="horizontalScroll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受診者が持参したクーポン券が</a:t>
            </a:r>
            <a:r>
              <a:rPr lang="ja-JP" altLang="en-US" dirty="0" smtClean="0"/>
              <a:t>令和元年度の</a:t>
            </a:r>
            <a:r>
              <a:rPr lang="ja-JP" altLang="en-US" dirty="0"/>
              <a:t>もの</a:t>
            </a:r>
            <a:r>
              <a:rPr kumimoji="1" lang="ja-JP" altLang="en-US" dirty="0" smtClean="0"/>
              <a:t>である</a:t>
            </a:r>
            <a:endParaRPr kumimoji="1" lang="ja-JP" altLang="en-US" dirty="0"/>
          </a:p>
        </p:txBody>
      </p:sp>
      <p:grpSp>
        <p:nvGrpSpPr>
          <p:cNvPr id="18" name="グループ化 17"/>
          <p:cNvGrpSpPr/>
          <p:nvPr/>
        </p:nvGrpSpPr>
        <p:grpSpPr>
          <a:xfrm>
            <a:off x="584466" y="2420888"/>
            <a:ext cx="2556000" cy="2592248"/>
            <a:chOff x="584466" y="2996992"/>
            <a:chExt cx="2556000" cy="2592248"/>
          </a:xfrm>
        </p:grpSpPr>
        <p:cxnSp>
          <p:nvCxnSpPr>
            <p:cNvPr id="11" name="直線コネクタ 10"/>
            <p:cNvCxnSpPr/>
            <p:nvPr/>
          </p:nvCxnSpPr>
          <p:spPr>
            <a:xfrm>
              <a:off x="1871700" y="2996992"/>
              <a:ext cx="0" cy="360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>
              <a:off x="584466" y="3358309"/>
              <a:ext cx="25560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矢印コネクタ 15"/>
            <p:cNvCxnSpPr/>
            <p:nvPr/>
          </p:nvCxnSpPr>
          <p:spPr>
            <a:xfrm>
              <a:off x="611560" y="3356992"/>
              <a:ext cx="0" cy="223224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矢印コネクタ 16"/>
            <p:cNvCxnSpPr/>
            <p:nvPr/>
          </p:nvCxnSpPr>
          <p:spPr>
            <a:xfrm>
              <a:off x="3114588" y="3339739"/>
              <a:ext cx="0" cy="648072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グループ化 18"/>
          <p:cNvGrpSpPr/>
          <p:nvPr/>
        </p:nvGrpSpPr>
        <p:grpSpPr>
          <a:xfrm>
            <a:off x="1835696" y="4005064"/>
            <a:ext cx="2556000" cy="1008072"/>
            <a:chOff x="584466" y="2996992"/>
            <a:chExt cx="2556000" cy="1008072"/>
          </a:xfrm>
        </p:grpSpPr>
        <p:cxnSp>
          <p:nvCxnSpPr>
            <p:cNvPr id="20" name="直線コネクタ 19"/>
            <p:cNvCxnSpPr/>
            <p:nvPr/>
          </p:nvCxnSpPr>
          <p:spPr>
            <a:xfrm>
              <a:off x="1871700" y="2996992"/>
              <a:ext cx="0" cy="3600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584466" y="3358309"/>
              <a:ext cx="255600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矢印コネクタ 21"/>
            <p:cNvCxnSpPr/>
            <p:nvPr/>
          </p:nvCxnSpPr>
          <p:spPr>
            <a:xfrm>
              <a:off x="611560" y="3356992"/>
              <a:ext cx="0" cy="648072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矢印コネクタ 22"/>
            <p:cNvCxnSpPr/>
            <p:nvPr/>
          </p:nvCxnSpPr>
          <p:spPr>
            <a:xfrm>
              <a:off x="3114588" y="3339739"/>
              <a:ext cx="0" cy="648072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テキスト ボックス 23"/>
          <p:cNvSpPr txBox="1"/>
          <p:nvPr/>
        </p:nvSpPr>
        <p:spPr>
          <a:xfrm>
            <a:off x="921340" y="2486463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NO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272923" y="2478523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YES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202303" y="404580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NO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553886" y="403786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YES</a:t>
            </a:r>
            <a:endParaRPr kumimoji="1" lang="ja-JP" alt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2931177" y="5013176"/>
            <a:ext cx="2504635" cy="108012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修正後の金額（新金額）で国保連へ請求する</a:t>
            </a:r>
            <a:endParaRPr kumimoji="1" lang="ja-JP" altLang="en-US" dirty="0"/>
          </a:p>
        </p:txBody>
      </p:sp>
      <p:sp>
        <p:nvSpPr>
          <p:cNvPr id="31" name="正方形/長方形 30"/>
          <p:cNvSpPr/>
          <p:nvPr/>
        </p:nvSpPr>
        <p:spPr>
          <a:xfrm>
            <a:off x="1043608" y="6408638"/>
            <a:ext cx="3687712" cy="3874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請求した金額のとおり</a:t>
            </a:r>
            <a:r>
              <a:rPr kumimoji="1" lang="ja-JP" altLang="en-US" dirty="0" smtClean="0"/>
              <a:t>支払われる</a:t>
            </a:r>
            <a:endParaRPr kumimoji="1" lang="ja-JP" altLang="en-US" dirty="0"/>
          </a:p>
        </p:txBody>
      </p:sp>
      <p:cxnSp>
        <p:nvCxnSpPr>
          <p:cNvPr id="32" name="直線矢印コネクタ 31"/>
          <p:cNvCxnSpPr/>
          <p:nvPr/>
        </p:nvCxnSpPr>
        <p:spPr>
          <a:xfrm>
            <a:off x="1871700" y="6093296"/>
            <a:ext cx="0" cy="31534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>
            <a:off x="4371336" y="6093296"/>
            <a:ext cx="0" cy="31534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5940152" y="882787"/>
            <a:ext cx="0" cy="5858581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正方形/長方形 37"/>
          <p:cNvSpPr/>
          <p:nvPr/>
        </p:nvSpPr>
        <p:spPr>
          <a:xfrm>
            <a:off x="6459568" y="5908202"/>
            <a:ext cx="2432911" cy="8081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請求した金額のとおり</a:t>
            </a:r>
            <a:r>
              <a:rPr kumimoji="1" lang="ja-JP" altLang="en-US" dirty="0" smtClean="0"/>
              <a:t>支払われる</a:t>
            </a:r>
            <a:endParaRPr kumimoji="1" lang="ja-JP" altLang="en-US" dirty="0"/>
          </a:p>
        </p:txBody>
      </p:sp>
      <p:cxnSp>
        <p:nvCxnSpPr>
          <p:cNvPr id="39" name="直線矢印コネクタ 38"/>
          <p:cNvCxnSpPr/>
          <p:nvPr/>
        </p:nvCxnSpPr>
        <p:spPr>
          <a:xfrm>
            <a:off x="7740352" y="3675036"/>
            <a:ext cx="0" cy="220223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正方形/長方形 79"/>
          <p:cNvSpPr/>
          <p:nvPr/>
        </p:nvSpPr>
        <p:spPr>
          <a:xfrm>
            <a:off x="345741" y="2012258"/>
            <a:ext cx="2648649" cy="121836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正方形/長方形 81"/>
          <p:cNvSpPr/>
          <p:nvPr/>
        </p:nvSpPr>
        <p:spPr>
          <a:xfrm>
            <a:off x="2257787" y="3839892"/>
            <a:ext cx="1670440" cy="109676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形吹き出し 2"/>
          <p:cNvSpPr/>
          <p:nvPr/>
        </p:nvSpPr>
        <p:spPr>
          <a:xfrm>
            <a:off x="3794168" y="1641862"/>
            <a:ext cx="1982933" cy="779026"/>
          </a:xfrm>
          <a:prstGeom prst="wedgeEllipseCallout">
            <a:avLst>
              <a:gd name="adj1" fmla="val -86764"/>
              <a:gd name="adj2" fmla="val -9913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ja-JP" altLang="en-US" sz="1200" dirty="0" smtClean="0">
                <a:solidFill>
                  <a:srgbClr val="FF0000"/>
                </a:solidFill>
              </a:rPr>
              <a:t>有効期限が、</a:t>
            </a:r>
            <a:r>
              <a:rPr kumimoji="1" lang="en-US" altLang="ja-JP" sz="1200" dirty="0" smtClean="0">
                <a:solidFill>
                  <a:srgbClr val="FF0000"/>
                </a:solidFill>
              </a:rPr>
              <a:t>2020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年</a:t>
            </a:r>
            <a:r>
              <a:rPr kumimoji="1" lang="en-US" altLang="ja-JP" sz="1200" dirty="0" smtClean="0">
                <a:solidFill>
                  <a:srgbClr val="FF0000"/>
                </a:solidFill>
              </a:rPr>
              <a:t>3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月末以前のものであるかを確認する。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7" name="横巻き 6"/>
          <p:cNvSpPr/>
          <p:nvPr/>
        </p:nvSpPr>
        <p:spPr>
          <a:xfrm>
            <a:off x="6092860" y="620688"/>
            <a:ext cx="2943636" cy="792088"/>
          </a:xfrm>
          <a:prstGeom prst="horizontalScroll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受診者が持参したクーポンが令和２年度のものである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79512" y="1844824"/>
            <a:ext cx="3374373" cy="576064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予診費用、接種費用を改定した市区町村のクーポン券である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2177592" y="3429000"/>
            <a:ext cx="1872208" cy="576064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クーポン券の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金額を修正する</a:t>
            </a:r>
            <a:endParaRPr kumimoji="1" lang="ja-JP" altLang="en-US" dirty="0"/>
          </a:p>
        </p:txBody>
      </p:sp>
      <p:sp>
        <p:nvSpPr>
          <p:cNvPr id="40" name="円形吹き出し 39"/>
          <p:cNvSpPr/>
          <p:nvPr/>
        </p:nvSpPr>
        <p:spPr>
          <a:xfrm>
            <a:off x="7092280" y="1654502"/>
            <a:ext cx="1982933" cy="779026"/>
          </a:xfrm>
          <a:prstGeom prst="wedgeEllipseCallout">
            <a:avLst>
              <a:gd name="adj1" fmla="val -24555"/>
              <a:gd name="adj2" fmla="val -101352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kumimoji="1" lang="ja-JP" altLang="en-US" sz="1200" dirty="0" smtClean="0">
                <a:solidFill>
                  <a:srgbClr val="FF0000"/>
                </a:solidFill>
              </a:rPr>
              <a:t>有効期限が、</a:t>
            </a:r>
            <a:r>
              <a:rPr kumimoji="1" lang="en-US" altLang="ja-JP" sz="1200" dirty="0" smtClean="0">
                <a:solidFill>
                  <a:srgbClr val="FF0000"/>
                </a:solidFill>
              </a:rPr>
              <a:t>2020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年４月以降ものであるかを確認する。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752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48072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/>
              <a:t>クーポン券の修正方法</a:t>
            </a:r>
            <a:endParaRPr kumimoji="1" lang="ja-JP" altLang="en-US" sz="2800" dirty="0"/>
          </a:p>
        </p:txBody>
      </p:sp>
      <p:pic>
        <p:nvPicPr>
          <p:cNvPr id="6" name="図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547" b="22605"/>
          <a:stretch/>
        </p:blipFill>
        <p:spPr bwMode="auto">
          <a:xfrm>
            <a:off x="79560" y="1556792"/>
            <a:ext cx="8989178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直線コネクタ 7"/>
          <p:cNvCxnSpPr/>
          <p:nvPr/>
        </p:nvCxnSpPr>
        <p:spPr>
          <a:xfrm>
            <a:off x="1763688" y="3861048"/>
            <a:ext cx="64807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2483768" y="3938572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10,000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円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4427984" y="3866565"/>
            <a:ext cx="64807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5148064" y="3944089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10,000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円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>
            <a:off x="7164288" y="3861048"/>
            <a:ext cx="64807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7956376" y="3944089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FF0000"/>
                </a:solidFill>
              </a:rPr>
              <a:t>10,000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円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5" name="タイトル 1"/>
          <p:cNvSpPr txBox="1">
            <a:spLocks/>
          </p:cNvSpPr>
          <p:nvPr/>
        </p:nvSpPr>
        <p:spPr>
          <a:xfrm>
            <a:off x="457200" y="5517232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dirty="0" smtClean="0"/>
              <a:t>（注）便宜上赤字で修正していますが、決まりはありません。</a:t>
            </a:r>
            <a:endParaRPr lang="en-US" altLang="ja-JP" sz="2000" dirty="0" smtClean="0"/>
          </a:p>
          <a:p>
            <a:pPr marL="534988" algn="l"/>
            <a:r>
              <a:rPr lang="ja-JP" altLang="en-US" sz="2000" dirty="0" smtClean="0"/>
              <a:t>記載場所を含め、判読可能な修正をお願いいたします。</a:t>
            </a:r>
            <a:endParaRPr lang="ja-JP" altLang="en-US" sz="2000" dirty="0"/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107504" y="980728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 smtClean="0"/>
              <a:t>（例）予防接種委託料単価を修正する場合</a:t>
            </a:r>
            <a:endParaRPr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820541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490</TotalTime>
  <Words>388</Words>
  <Application>Microsoft Office PowerPoint</Application>
  <PresentationFormat>画面に合わせる (4:3)</PresentationFormat>
  <Paragraphs>55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Wingdings</vt:lpstr>
      <vt:lpstr>Office ​​テーマ</vt:lpstr>
      <vt:lpstr>風しんの追加的対策クーポン券の取扱いについて （令和２年度・医療機関用）</vt:lpstr>
      <vt:lpstr>PowerPoint プレゼンテーション</vt:lpstr>
      <vt:lpstr>フローチャート</vt:lpstr>
      <vt:lpstr>クーポン券の修正方法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風しんの追加的対策クーポン券の取扱マニュアル （令和２年度・医療機関用）</dc:title>
  <dc:creator>田中 義嗣(tanaka-yoshitsugu)</dc:creator>
  <cp:lastModifiedBy>田中 義嗣(tanaka-yoshitsugu)</cp:lastModifiedBy>
  <cp:revision>32</cp:revision>
  <dcterms:created xsi:type="dcterms:W3CDTF">2020-02-06T12:20:04Z</dcterms:created>
  <dcterms:modified xsi:type="dcterms:W3CDTF">2020-04-21T05:19:37Z</dcterms:modified>
</cp:coreProperties>
</file>